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3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7" r:id="rId4"/>
    <p:sldMasterId id="2147483708" r:id="rId5"/>
    <p:sldMasterId id="2147483721" r:id="rId6"/>
    <p:sldMasterId id="2147483734" r:id="rId7"/>
    <p:sldMasterId id="2147483747" r:id="rId8"/>
    <p:sldMasterId id="2147483773" r:id="rId9"/>
    <p:sldMasterId id="2147483786" r:id="rId10"/>
    <p:sldMasterId id="2147483798" r:id="rId11"/>
    <p:sldMasterId id="2147483810" r:id="rId12"/>
    <p:sldMasterId id="2147483822" r:id="rId13"/>
    <p:sldMasterId id="2147483835" r:id="rId14"/>
  </p:sldMasterIdLst>
  <p:notesMasterIdLst>
    <p:notesMasterId r:id="rId45"/>
  </p:notesMasterIdLst>
  <p:sldIdLst>
    <p:sldId id="337" r:id="rId15"/>
    <p:sldId id="272" r:id="rId16"/>
    <p:sldId id="280" r:id="rId17"/>
    <p:sldId id="281" r:id="rId18"/>
    <p:sldId id="275" r:id="rId19"/>
    <p:sldId id="271" r:id="rId20"/>
    <p:sldId id="285" r:id="rId21"/>
    <p:sldId id="284" r:id="rId22"/>
    <p:sldId id="286" r:id="rId23"/>
    <p:sldId id="304" r:id="rId24"/>
    <p:sldId id="302" r:id="rId25"/>
    <p:sldId id="306" r:id="rId26"/>
    <p:sldId id="308" r:id="rId27"/>
    <p:sldId id="293" r:id="rId28"/>
    <p:sldId id="325" r:id="rId29"/>
    <p:sldId id="327" r:id="rId30"/>
    <p:sldId id="329" r:id="rId31"/>
    <p:sldId id="331" r:id="rId32"/>
    <p:sldId id="335" r:id="rId33"/>
    <p:sldId id="339" r:id="rId34"/>
    <p:sldId id="341" r:id="rId35"/>
    <p:sldId id="343" r:id="rId36"/>
    <p:sldId id="346" r:id="rId37"/>
    <p:sldId id="348" r:id="rId38"/>
    <p:sldId id="350" r:id="rId39"/>
    <p:sldId id="352" r:id="rId40"/>
    <p:sldId id="354" r:id="rId41"/>
    <p:sldId id="356" r:id="rId42"/>
    <p:sldId id="358" r:id="rId43"/>
    <p:sldId id="345" r:id="rId4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.zlatkova" initials="p.z" lastIdx="5" clrIdx="0">
    <p:extLst>
      <p:ext uri="{19B8F6BF-5375-455C-9EA6-DF929625EA0E}">
        <p15:presenceInfo xmlns:p15="http://schemas.microsoft.com/office/powerpoint/2012/main" userId="p.zlat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469" autoAdjust="0"/>
  </p:normalViewPr>
  <p:slideViewPr>
    <p:cSldViewPr snapToGrid="0">
      <p:cViewPr varScale="1">
        <p:scale>
          <a:sx n="82" d="100"/>
          <a:sy n="82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commentAuthors" Target="commentAuthor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E70D-0AA1-4829-8B34-04F9E41A738D}" type="datetimeFigureOut">
              <a:rPr lang="bg-BG" smtClean="0"/>
              <a:t>28.4.2025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14AA-776D-45B0-854E-D208FB8905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044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19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afebbf4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dafebbf43d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2dafebbf43d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it-IT"/>
              <a:pPr algn="r">
                <a:buSzPts val="14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96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afebbf43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dafebbf43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dafebbf43d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it-IT"/>
              <a:pPr algn="r">
                <a:buSzPts val="14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59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123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122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0d78507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0d78507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70d78507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i-FI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64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0d785071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70d7850716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g270d7850716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fi-FI"/>
              <a:pPr algn="r">
                <a:buSzPts val="12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23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20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8ABF-DB8E-486C-AB9F-7923BF1D0DA3}" type="datetime1">
              <a:rPr lang="bg-BG" smtClean="0"/>
              <a:t>28.4.2025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409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6E1-CA1B-4C14-84B3-65C1EAC2C8D4}" type="datetime1">
              <a:rPr lang="bg-BG" smtClean="0"/>
              <a:t>28.4.2025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27147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BF2C-0AAB-3E79-B51E-AE153D909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C9AA2-B3C9-628F-A665-35C07F89C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D87E-FEBE-763C-16EB-9F8B8CE4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4703-0F4B-04BB-FE1B-A7E9C6B9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CF78E-613B-5D2D-5154-3C8ED611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22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F285-1313-74FD-3A3A-88834A45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207F-5308-8195-14F7-F1D8CABF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42F1-6DE1-871B-9520-21ABEB84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74A7-FF7D-CB61-CDCE-78A1A19B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CC54-A566-90A0-665C-341628D3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792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8466-D502-FFAE-42FD-A51EFCC1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370DC-C141-4CE6-3F76-3A5633A16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39A6-51CD-F13E-4325-39F594D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9173E-95EF-043A-8EE9-ED5A61F7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DD8E-D411-84FC-56D6-32314874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6920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0DE0-D4E0-90B8-3124-C426F75D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7AFE-4FB8-9FD3-2419-4CC9DE0F6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B582-17C6-1F7A-A96E-ADEE2F975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1D0DA-857D-EF43-F05A-32BF80A3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1B38-5FD4-128C-5EA9-3703EAAD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6B143-A5CA-35A8-4408-8AA1197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569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2B56-D74E-20B8-1A92-80ABD1B1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97C9-09B8-BC10-6398-A4365CAD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04411-AE37-EA95-8DC7-B638720B6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11145-3E67-52BC-E981-22D9F151C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C7C12-0F07-55A7-4948-481981503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5D9C7-4A50-E320-A237-3CF0D694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18CC7-85A6-2BD8-6830-0E2E4A20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EB832-DF5F-337C-26CE-008287F8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80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840F-E991-0E53-D3EC-E34D3AE2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111C-912A-B823-15A3-4F7D7552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94D46-49AE-323E-7277-70AD0EA3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FC86-DF7F-C7CB-C525-0DC2274F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3615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2EB8A-4FD5-0444-2FB0-D625B0ED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069B-3716-A8DA-5A62-18385938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96FFD-EB77-37CA-5D54-3257CA9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00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A028-1C19-BA4C-4C50-EBD14F3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53B4-2003-AEC3-1192-67E0D266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60AF8-18EA-8618-ED2C-B13ADFEF8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0B8D0-5BD3-916B-6251-BA145E47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5D1AC-08D7-7C25-1267-07B01291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C9DD7-E4B6-484F-CF79-5C92B329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0453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7F1A-FCF4-C963-D0E3-412D5F1D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841FB-B419-4AC0-78C0-31019B53A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83036-1B33-58F2-D6BE-39BEEB0C0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D9799-D194-C0DF-AD2B-0E06AA6F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E0F8-E4EB-B805-0621-3E67E312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3C845-E8CE-21B2-B37D-1CDDBB11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90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3FB1-6620-31D7-6225-8DBCCD13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EA6FA-10EA-431D-470B-7CE5CC07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5838-C65B-394D-300F-77497A5E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9E54-4A03-2C24-50A7-74EE7473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3D6E-CB16-C2F1-AAFA-D50557C5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26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9CE-347A-43E2-B368-0C14DE566A74}" type="datetime1">
              <a:rPr lang="bg-BG" smtClean="0"/>
              <a:t>28.4.2025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21132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FA7A1-F259-71FE-8A3F-699114211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A086-EFBE-202A-CD28-10F27440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6984-29FC-FD5C-B7ED-EDC33663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3B48-B76E-27AA-C886-779A5DF6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8830-F731-DF89-00EF-7EA28A9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408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6833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9281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6592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9560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9179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1283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98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3067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93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1076143" y="2908320"/>
            <a:ext cx="9144398" cy="113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mbria"/>
              <a:buNone/>
              <a:defRPr sz="7004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ubTitle" idx="1"/>
          </p:nvPr>
        </p:nvSpPr>
        <p:spPr>
          <a:xfrm>
            <a:off x="1076143" y="4042510"/>
            <a:ext cx="9144398" cy="165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1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923445" y="541398"/>
            <a:ext cx="2661085" cy="21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429" marR="0" lvl="0" indent="-228714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7198B0"/>
              </a:buClr>
              <a:buSzPts val="20000"/>
              <a:buFont typeface="Arial"/>
              <a:buNone/>
              <a:defRPr sz="20010" b="0" i="0" u="none" strike="noStrike" cap="none">
                <a:solidFill>
                  <a:srgbClr val="7198B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857" marR="0" lvl="1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2286" marR="0" lvl="2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9714" marR="0" lvl="3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7143" marR="0" lvl="4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4572" marR="0" lvl="5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2000" marR="0" lvl="6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9429" marR="0" lvl="7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6857" marR="0" lvl="8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10994273" y="5860588"/>
            <a:ext cx="1197728" cy="9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1" b="1" i="0" u="none" strike="noStrike" cap="none">
                <a:solidFill>
                  <a:srgbClr val="FBE44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019856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5316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334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gradFill>
            <a:gsLst>
              <a:gs pos="0">
                <a:srgbClr val="E7E6E6">
                  <a:alpha val="84705"/>
                </a:srgbClr>
              </a:gs>
              <a:gs pos="100000">
                <a:srgbClr val="4472C4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929641" y="458919"/>
            <a:ext cx="9971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929641" y="3133484"/>
            <a:ext cx="10515600" cy="24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i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6"/>
          <p:cNvSpPr/>
          <p:nvPr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1068863" y="1528464"/>
            <a:ext cx="63093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6"/>
          <p:cNvSpPr txBox="1">
            <a:spLocks noGrp="1"/>
          </p:cNvSpPr>
          <p:nvPr>
            <p:ph type="subTitle" idx="2"/>
          </p:nvPr>
        </p:nvSpPr>
        <p:spPr>
          <a:xfrm>
            <a:off x="929641" y="1669110"/>
            <a:ext cx="9971158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4" name="Google Shape;94;p26"/>
          <p:cNvCxnSpPr/>
          <p:nvPr/>
        </p:nvCxnSpPr>
        <p:spPr>
          <a:xfrm>
            <a:off x="11190767" y="800959"/>
            <a:ext cx="10012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11083583" y="837333"/>
            <a:ext cx="610772" cy="3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6"/>
          <p:cNvCxnSpPr/>
          <p:nvPr/>
        </p:nvCxnSpPr>
        <p:spPr>
          <a:xfrm>
            <a:off x="0" y="6168360"/>
            <a:ext cx="176479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6"/>
          <p:cNvCxnSpPr/>
          <p:nvPr/>
        </p:nvCxnSpPr>
        <p:spPr>
          <a:xfrm rot="-5400000">
            <a:off x="11384397" y="6579108"/>
            <a:ext cx="5577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773813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BF2C-0AAB-3E79-B51E-AE153D909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C9AA2-B3C9-628F-A665-35C07F89C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D87E-FEBE-763C-16EB-9F8B8CE4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4703-0F4B-04BB-FE1B-A7E9C6B9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CF78E-613B-5D2D-5154-3C8ED611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812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F285-1313-74FD-3A3A-88834A45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207F-5308-8195-14F7-F1D8CABF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42F1-6DE1-871B-9520-21ABEB84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74A7-FF7D-CB61-CDCE-78A1A19B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CC54-A566-90A0-665C-341628D3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387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8466-D502-FFAE-42FD-A51EFCC1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370DC-C141-4CE6-3F76-3A5633A16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39A6-51CD-F13E-4325-39F594D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9173E-95EF-043A-8EE9-ED5A61F7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DD8E-D411-84FC-56D6-32314874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021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0DE0-D4E0-90B8-3124-C426F75D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7AFE-4FB8-9FD3-2419-4CC9DE0F6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B582-17C6-1F7A-A96E-ADEE2F975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1D0DA-857D-EF43-F05A-32BF80A3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1B38-5FD4-128C-5EA9-3703EAAD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6B143-A5CA-35A8-4408-8AA1197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524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2B56-D74E-20B8-1A92-80ABD1B1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97C9-09B8-BC10-6398-A4365CAD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04411-AE37-EA95-8DC7-B638720B6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11145-3E67-52BC-E981-22D9F151C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C7C12-0F07-55A7-4948-481981503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5D9C7-4A50-E320-A237-3CF0D694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18CC7-85A6-2BD8-6830-0E2E4A20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EB832-DF5F-337C-26CE-008287F8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255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840F-E991-0E53-D3EC-E34D3AE2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111C-912A-B823-15A3-4F7D7552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94D46-49AE-323E-7277-70AD0EA3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FC86-DF7F-C7CB-C525-0DC2274F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42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2EB8A-4FD5-0444-2FB0-D625B0ED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069B-3716-A8DA-5A62-18385938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96FFD-EB77-37CA-5D54-3257CA9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5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1055006" y="697957"/>
            <a:ext cx="10298744" cy="132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98B0"/>
              </a:buClr>
              <a:buSzPts val="3000"/>
              <a:buFont typeface="Calibri"/>
              <a:buNone/>
              <a:defRPr sz="3002" b="1" i="0" u="none" strike="noStrike" cap="none">
                <a:solidFill>
                  <a:srgbClr val="7198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1054573" y="2024132"/>
            <a:ext cx="10299177" cy="353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429" marR="0" lvl="0" indent="-228714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857" marR="0" lvl="1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2286" marR="0" lvl="2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9714" marR="0" lvl="3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7143" marR="0" lvl="4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4572" marR="0" lvl="5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2000" marR="0" lvl="6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9429" marR="0" lvl="7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6857" marR="0" lvl="8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843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A028-1C19-BA4C-4C50-EBD14F3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53B4-2003-AEC3-1192-67E0D266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60AF8-18EA-8618-ED2C-B13ADFEF8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0B8D0-5BD3-916B-6251-BA145E47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5D1AC-08D7-7C25-1267-07B01291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C9DD7-E4B6-484F-CF79-5C92B329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376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7F1A-FCF4-C963-D0E3-412D5F1D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841FB-B419-4AC0-78C0-31019B53A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83036-1B33-58F2-D6BE-39BEEB0C0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D9799-D194-C0DF-AD2B-0E06AA6F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E0F8-E4EB-B805-0621-3E67E312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3C845-E8CE-21B2-B37D-1CDDBB11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4705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3FB1-6620-31D7-6225-8DBCCD13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EA6FA-10EA-431D-470B-7CE5CC07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5838-C65B-394D-300F-77497A5E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9E54-4A03-2C24-50A7-74EE7473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3D6E-CB16-C2F1-AAFA-D50557C5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9651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FA7A1-F259-71FE-8A3F-699114211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A086-EFBE-202A-CD28-10F27440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6984-29FC-FD5C-B7ED-EDC33663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3B48-B76E-27AA-C886-779A5DF6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8830-F731-DF89-00EF-7EA28A9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50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74247" y="2030639"/>
            <a:ext cx="4944681" cy="352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429" marR="0" lvl="0" indent="-228714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857" marR="0" lvl="1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2286" marR="0" lvl="2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9714" marR="0" lvl="3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7143" marR="0" lvl="4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4572" marR="0" lvl="5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2000" marR="0" lvl="6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9429" marR="0" lvl="7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6857" marR="0" lvl="8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6407551" y="2030639"/>
            <a:ext cx="4946200" cy="352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429" marR="0" lvl="0" indent="-228714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857" marR="0" lvl="1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2286" marR="0" lvl="2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9714" marR="0" lvl="3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7143" marR="0" lvl="4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4572" marR="0" lvl="5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2000" marR="0" lvl="6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9429" marR="0" lvl="7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6857" marR="0" lvl="8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1055006" y="697957"/>
            <a:ext cx="10298744" cy="132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98B0"/>
              </a:buClr>
              <a:buSzPts val="3000"/>
              <a:buFont typeface="Calibri"/>
              <a:buNone/>
              <a:defRPr sz="3002" b="1" i="0" u="none" strike="noStrike" cap="none">
                <a:solidFill>
                  <a:srgbClr val="7198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95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1055006" y="697957"/>
            <a:ext cx="10298744" cy="132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98B0"/>
              </a:buClr>
              <a:buSzPts val="3000"/>
              <a:buFont typeface="Calibri"/>
              <a:buNone/>
              <a:defRPr sz="3002" b="1" i="0" u="none" strike="noStrike" cap="none">
                <a:solidFill>
                  <a:srgbClr val="7198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1054573" y="2024132"/>
            <a:ext cx="10299177" cy="353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429" marR="0" lvl="0" indent="-228714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857" marR="0" lvl="1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2286" marR="0" lvl="2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9714" marR="0" lvl="3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7143" marR="0" lvl="4" indent="-2287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4572" marR="0" lvl="5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2000" marR="0" lvl="6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9429" marR="0" lvl="7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6857" marR="0" lvl="8" indent="-34307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3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1055006" y="697957"/>
            <a:ext cx="10298744" cy="132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98B0"/>
              </a:buClr>
              <a:buSzPts val="3000"/>
              <a:buFont typeface="Calibri"/>
              <a:buNone/>
              <a:defRPr sz="3002" b="1" i="0" u="none" strike="noStrike" cap="none">
                <a:solidFill>
                  <a:srgbClr val="7198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90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>
  <p:cSld name="Titolo e testo vertica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21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66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37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426-F6E5-49AA-ADC5-6C6F51CD671D}" type="datetime1">
              <a:rPr lang="bg-BG" smtClean="0"/>
              <a:t>28.4.2025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9086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8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2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79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5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391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261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934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038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29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gradFill>
            <a:gsLst>
              <a:gs pos="0">
                <a:srgbClr val="E7E6E6">
                  <a:alpha val="84705"/>
                </a:srgbClr>
              </a:gs>
              <a:gs pos="100000">
                <a:srgbClr val="4472C4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929641" y="458919"/>
            <a:ext cx="9971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929641" y="3133484"/>
            <a:ext cx="10515600" cy="24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i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91" name="Google Shape;91;p26"/>
          <p:cNvSpPr/>
          <p:nvPr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1068863" y="1528464"/>
            <a:ext cx="63093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6"/>
          <p:cNvSpPr txBox="1">
            <a:spLocks noGrp="1"/>
          </p:cNvSpPr>
          <p:nvPr>
            <p:ph type="subTitle" idx="2"/>
          </p:nvPr>
        </p:nvSpPr>
        <p:spPr>
          <a:xfrm>
            <a:off x="929641" y="1669110"/>
            <a:ext cx="9971158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4" name="Google Shape;94;p26"/>
          <p:cNvCxnSpPr/>
          <p:nvPr/>
        </p:nvCxnSpPr>
        <p:spPr>
          <a:xfrm>
            <a:off x="11190767" y="800959"/>
            <a:ext cx="10012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11083583" y="837333"/>
            <a:ext cx="610772" cy="3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6"/>
          <p:cNvCxnSpPr/>
          <p:nvPr/>
        </p:nvCxnSpPr>
        <p:spPr>
          <a:xfrm>
            <a:off x="0" y="6168360"/>
            <a:ext cx="176479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6"/>
          <p:cNvCxnSpPr/>
          <p:nvPr/>
        </p:nvCxnSpPr>
        <p:spPr>
          <a:xfrm rot="-5400000">
            <a:off x="11384397" y="6579108"/>
            <a:ext cx="5577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0968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72-12C7-4A8B-B642-8531E8E5E2A7}" type="datetime1">
              <a:rPr lang="bg-BG" smtClean="0"/>
              <a:t>28.4.2025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903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235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789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516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629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710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223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386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571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861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8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9731-F28F-4006-82AA-F92FCAD40F55}" type="datetime1">
              <a:rPr lang="bg-BG" smtClean="0"/>
              <a:t>28.4.2025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2582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60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gradFill>
            <a:gsLst>
              <a:gs pos="0">
                <a:srgbClr val="E7E6E6">
                  <a:alpha val="84705"/>
                </a:srgbClr>
              </a:gs>
              <a:gs pos="100000">
                <a:srgbClr val="4472C4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929641" y="458919"/>
            <a:ext cx="9971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929641" y="3133484"/>
            <a:ext cx="10515600" cy="24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i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91" name="Google Shape;91;p26"/>
          <p:cNvSpPr/>
          <p:nvPr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1068863" y="1528464"/>
            <a:ext cx="63093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6"/>
          <p:cNvSpPr txBox="1">
            <a:spLocks noGrp="1"/>
          </p:cNvSpPr>
          <p:nvPr>
            <p:ph type="subTitle" idx="2"/>
          </p:nvPr>
        </p:nvSpPr>
        <p:spPr>
          <a:xfrm>
            <a:off x="929641" y="1669110"/>
            <a:ext cx="9971158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4" name="Google Shape;94;p26"/>
          <p:cNvCxnSpPr/>
          <p:nvPr/>
        </p:nvCxnSpPr>
        <p:spPr>
          <a:xfrm>
            <a:off x="11190767" y="800959"/>
            <a:ext cx="10012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11083583" y="837333"/>
            <a:ext cx="610772" cy="3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6"/>
          <p:cNvCxnSpPr/>
          <p:nvPr/>
        </p:nvCxnSpPr>
        <p:spPr>
          <a:xfrm>
            <a:off x="0" y="6168360"/>
            <a:ext cx="176479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6"/>
          <p:cNvCxnSpPr/>
          <p:nvPr/>
        </p:nvCxnSpPr>
        <p:spPr>
          <a:xfrm rot="-5400000">
            <a:off x="11384397" y="6579108"/>
            <a:ext cx="5577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00158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416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507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74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468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642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410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701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49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DA6-971E-4DAD-A355-CDD05E0A3BDE}" type="datetime1">
              <a:rPr lang="bg-BG" smtClean="0"/>
              <a:t>28.4.2025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3158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714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59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849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gradFill>
            <a:gsLst>
              <a:gs pos="0">
                <a:srgbClr val="E7E6E6">
                  <a:alpha val="84705"/>
                </a:srgbClr>
              </a:gs>
              <a:gs pos="100000">
                <a:srgbClr val="4472C4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929641" y="458919"/>
            <a:ext cx="9971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929641" y="3133484"/>
            <a:ext cx="10515600" cy="24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i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91" name="Google Shape;91;p26"/>
          <p:cNvSpPr/>
          <p:nvPr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1068863" y="1528464"/>
            <a:ext cx="63093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6"/>
          <p:cNvSpPr txBox="1">
            <a:spLocks noGrp="1"/>
          </p:cNvSpPr>
          <p:nvPr>
            <p:ph type="subTitle" idx="2"/>
          </p:nvPr>
        </p:nvSpPr>
        <p:spPr>
          <a:xfrm>
            <a:off x="929641" y="1669110"/>
            <a:ext cx="9971158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4" name="Google Shape;94;p26"/>
          <p:cNvCxnSpPr/>
          <p:nvPr/>
        </p:nvCxnSpPr>
        <p:spPr>
          <a:xfrm>
            <a:off x="11190767" y="800959"/>
            <a:ext cx="10012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11083583" y="837333"/>
            <a:ext cx="610772" cy="3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6"/>
          <p:cNvCxnSpPr/>
          <p:nvPr/>
        </p:nvCxnSpPr>
        <p:spPr>
          <a:xfrm>
            <a:off x="0" y="6168360"/>
            <a:ext cx="176479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6"/>
          <p:cNvCxnSpPr/>
          <p:nvPr/>
        </p:nvCxnSpPr>
        <p:spPr>
          <a:xfrm rot="-5400000">
            <a:off x="11384397" y="6579108"/>
            <a:ext cx="5577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01010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863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473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522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6041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812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7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B9DB-E2C3-4FC4-827A-DB826EDAFFA1}" type="datetime1">
              <a:rPr lang="bg-BG" smtClean="0"/>
              <a:t>28.4.2025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2344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395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396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1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81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852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gradFill>
            <a:gsLst>
              <a:gs pos="0">
                <a:srgbClr val="E7E6E6">
                  <a:alpha val="84705"/>
                </a:srgbClr>
              </a:gs>
              <a:gs pos="100000">
                <a:srgbClr val="4472C4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929641" y="458919"/>
            <a:ext cx="9971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929641" y="3133484"/>
            <a:ext cx="10515600" cy="24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i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91" name="Google Shape;91;p26"/>
          <p:cNvSpPr/>
          <p:nvPr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1068863" y="1528464"/>
            <a:ext cx="63093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6"/>
          <p:cNvSpPr txBox="1">
            <a:spLocks noGrp="1"/>
          </p:cNvSpPr>
          <p:nvPr>
            <p:ph type="subTitle" idx="2"/>
          </p:nvPr>
        </p:nvSpPr>
        <p:spPr>
          <a:xfrm>
            <a:off x="929641" y="1669110"/>
            <a:ext cx="9971158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4" name="Google Shape;94;p26"/>
          <p:cNvCxnSpPr/>
          <p:nvPr/>
        </p:nvCxnSpPr>
        <p:spPr>
          <a:xfrm>
            <a:off x="11190767" y="800959"/>
            <a:ext cx="10012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11083583" y="837333"/>
            <a:ext cx="610772" cy="3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6"/>
          <p:cNvCxnSpPr/>
          <p:nvPr/>
        </p:nvCxnSpPr>
        <p:spPr>
          <a:xfrm>
            <a:off x="0" y="6168360"/>
            <a:ext cx="176479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6"/>
          <p:cNvCxnSpPr/>
          <p:nvPr/>
        </p:nvCxnSpPr>
        <p:spPr>
          <a:xfrm rot="-5400000">
            <a:off x="11384397" y="6579108"/>
            <a:ext cx="5577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45358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5020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742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23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57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7E5-3E17-47DA-9ED5-7B9839033F4D}" type="datetime1">
              <a:rPr lang="bg-BG" smtClean="0"/>
              <a:t>28.4.2025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0348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610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382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311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868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349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20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920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gradFill>
            <a:gsLst>
              <a:gs pos="0">
                <a:srgbClr val="E7E6E6">
                  <a:alpha val="84705"/>
                </a:srgbClr>
              </a:gs>
              <a:gs pos="100000">
                <a:srgbClr val="4472C4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929641" y="458919"/>
            <a:ext cx="99711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929641" y="3133484"/>
            <a:ext cx="10515600" cy="24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i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i="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i="1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91" name="Google Shape;91;p26"/>
          <p:cNvSpPr/>
          <p:nvPr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1068863" y="1528464"/>
            <a:ext cx="63093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6"/>
          <p:cNvSpPr txBox="1">
            <a:spLocks noGrp="1"/>
          </p:cNvSpPr>
          <p:nvPr>
            <p:ph type="subTitle" idx="2"/>
          </p:nvPr>
        </p:nvSpPr>
        <p:spPr>
          <a:xfrm>
            <a:off x="929641" y="1669110"/>
            <a:ext cx="9971158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4" name="Google Shape;94;p26"/>
          <p:cNvCxnSpPr/>
          <p:nvPr/>
        </p:nvCxnSpPr>
        <p:spPr>
          <a:xfrm>
            <a:off x="11190767" y="800959"/>
            <a:ext cx="10012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11083583" y="837333"/>
            <a:ext cx="610772" cy="3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6"/>
          <p:cNvCxnSpPr/>
          <p:nvPr/>
        </p:nvCxnSpPr>
        <p:spPr>
          <a:xfrm>
            <a:off x="0" y="6168360"/>
            <a:ext cx="176479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26"/>
          <p:cNvCxnSpPr/>
          <p:nvPr/>
        </p:nvCxnSpPr>
        <p:spPr>
          <a:xfrm rot="-5400000">
            <a:off x="11384397" y="6579108"/>
            <a:ext cx="5577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279626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BF2C-0AAB-3E79-B51E-AE153D909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C9AA2-B3C9-628F-A665-35C07F89C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D87E-FEBE-763C-16EB-9F8B8CE4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4703-0F4B-04BB-FE1B-A7E9C6B9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CF78E-613B-5D2D-5154-3C8ED611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585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F285-1313-74FD-3A3A-88834A45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207F-5308-8195-14F7-F1D8CABF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42F1-6DE1-871B-9520-21ABEB84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74A7-FF7D-CB61-CDCE-78A1A19B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CC54-A566-90A0-665C-341628D3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8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74E0-AE0A-4C85-9593-F4B66C5A26BB}" type="datetime1">
              <a:rPr lang="bg-BG" smtClean="0"/>
              <a:t>28.4.2025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2496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8466-D502-FFAE-42FD-A51EFCC1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370DC-C141-4CE6-3F76-3A5633A16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39A6-51CD-F13E-4325-39F594D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9173E-95EF-043A-8EE9-ED5A61F7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DD8E-D411-84FC-56D6-32314874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52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0DE0-D4E0-90B8-3124-C426F75D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7AFE-4FB8-9FD3-2419-4CC9DE0F6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B582-17C6-1F7A-A96E-ADEE2F975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1D0DA-857D-EF43-F05A-32BF80A3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1B38-5FD4-128C-5EA9-3703EAAD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6B143-A5CA-35A8-4408-8AA1197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79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2B56-D74E-20B8-1A92-80ABD1B1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97C9-09B8-BC10-6398-A4365CAD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04411-AE37-EA95-8DC7-B638720B6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11145-3E67-52BC-E981-22D9F151C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C7C12-0F07-55A7-4948-481981503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5D9C7-4A50-E320-A237-3CF0D694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18CC7-85A6-2BD8-6830-0E2E4A20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EB832-DF5F-337C-26CE-008287F8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7091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840F-E991-0E53-D3EC-E34D3AE2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111C-912A-B823-15A3-4F7D7552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94D46-49AE-323E-7277-70AD0EA3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FC86-DF7F-C7CB-C525-0DC2274F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189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2EB8A-4FD5-0444-2FB0-D625B0ED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069B-3716-A8DA-5A62-18385938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96FFD-EB77-37CA-5D54-3257CA9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58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A028-1C19-BA4C-4C50-EBD14F3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53B4-2003-AEC3-1192-67E0D266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60AF8-18EA-8618-ED2C-B13ADFEF8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0B8D0-5BD3-916B-6251-BA145E47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5D1AC-08D7-7C25-1267-07B01291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C9DD7-E4B6-484F-CF79-5C92B329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6885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7F1A-FCF4-C963-D0E3-412D5F1D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841FB-B419-4AC0-78C0-31019B53A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83036-1B33-58F2-D6BE-39BEEB0C0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D9799-D194-C0DF-AD2B-0E06AA6F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E0F8-E4EB-B805-0621-3E67E312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3C845-E8CE-21B2-B37D-1CDDBB11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489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3FB1-6620-31D7-6225-8DBCCD13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EA6FA-10EA-431D-470B-7CE5CC07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5838-C65B-394D-300F-77497A5E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9E54-4A03-2C24-50A7-74EE7473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3D6E-CB16-C2F1-AAFA-D50557C5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33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FA7A1-F259-71FE-8A3F-699114211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A086-EFBE-202A-CD28-10F27440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6984-29FC-FD5C-B7ED-EDC33663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3B48-B76E-27AA-C886-779A5DF6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8830-F731-DF89-00EF-7EA28A9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15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BF2C-0AAB-3E79-B51E-AE153D909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C9AA2-B3C9-628F-A665-35C07F89C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D87E-FEBE-763C-16EB-9F8B8CE4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4703-0F4B-04BB-FE1B-A7E9C6B9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CF78E-613B-5D2D-5154-3C8ED611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3062-F0C7-4943-A3E6-3FFCF133E64D}" type="datetime1">
              <a:rPr lang="bg-BG" smtClean="0"/>
              <a:t>28.4.2025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99422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F285-1313-74FD-3A3A-88834A45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207F-5308-8195-14F7-F1D8CABF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42F1-6DE1-871B-9520-21ABEB84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74A7-FF7D-CB61-CDCE-78A1A19B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CC54-A566-90A0-665C-341628D3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630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8466-D502-FFAE-42FD-A51EFCC1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370DC-C141-4CE6-3F76-3A5633A16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39A6-51CD-F13E-4325-39F594D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9173E-95EF-043A-8EE9-ED5A61F7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DD8E-D411-84FC-56D6-32314874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71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0DE0-D4E0-90B8-3124-C426F75D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7AFE-4FB8-9FD3-2419-4CC9DE0F6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B582-17C6-1F7A-A96E-ADEE2F975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1D0DA-857D-EF43-F05A-32BF80A3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B1B38-5FD4-128C-5EA9-3703EAAD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6B143-A5CA-35A8-4408-8AA1197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7376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2B56-D74E-20B8-1A92-80ABD1B1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97C9-09B8-BC10-6398-A4365CAD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04411-AE37-EA95-8DC7-B638720B6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11145-3E67-52BC-E981-22D9F151C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C7C12-0F07-55A7-4948-481981503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5D9C7-4A50-E320-A237-3CF0D694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18CC7-85A6-2BD8-6830-0E2E4A20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EB832-DF5F-337C-26CE-008287F8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281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840F-E991-0E53-D3EC-E34D3AE2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111C-912A-B823-15A3-4F7D7552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94D46-49AE-323E-7277-70AD0EA3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FC86-DF7F-C7CB-C525-0DC2274F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6881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2EB8A-4FD5-0444-2FB0-D625B0ED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069B-3716-A8DA-5A62-18385938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96FFD-EB77-37CA-5D54-3257CA9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227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A028-1C19-BA4C-4C50-EBD14F37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53B4-2003-AEC3-1192-67E0D266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60AF8-18EA-8618-ED2C-B13ADFEF8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0B8D0-5BD3-916B-6251-BA145E47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5D1AC-08D7-7C25-1267-07B01291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C9DD7-E4B6-484F-CF79-5C92B329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593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7F1A-FCF4-C963-D0E3-412D5F1D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841FB-B419-4AC0-78C0-31019B53A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83036-1B33-58F2-D6BE-39BEEB0C0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D9799-D194-C0DF-AD2B-0E06AA6F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E0F8-E4EB-B805-0621-3E67E312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3C845-E8CE-21B2-B37D-1CDDBB11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67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3FB1-6620-31D7-6225-8DBCCD13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EA6FA-10EA-431D-470B-7CE5CC07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5838-C65B-394D-300F-77497A5E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9E54-4A03-2C24-50A7-74EE7473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3D6E-CB16-C2F1-AAFA-D50557C5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543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FA7A1-F259-71FE-8A3F-699114211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A086-EFBE-202A-CD28-10F27440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6984-29FC-FD5C-B7ED-EDC33663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3B48-B76E-27AA-C886-779A5DF6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8830-F731-DF89-00EF-7EA28A9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2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E7C5-604C-4EC6-A3F3-E70D5F7BC244}" type="datetime1">
              <a:rPr lang="bg-BG" smtClean="0"/>
              <a:t>28.4.2025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760E-8F64-4B2A-948E-8722C22696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69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008AC-D8DB-5D2F-0DE5-461BEA1D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23B95-911C-79F3-BFCD-EC8F47FDD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DDA7-1A29-6413-1CD1-9ABB3846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5280-7E57-D09C-0B17-C97897A9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1DF0F-3E96-E4D8-40C5-C844884F9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008AC-D8DB-5D2F-0DE5-461BEA1D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23B95-911C-79F3-BFCD-EC8F47FDD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DDA7-1A29-6413-1CD1-9ABB3846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5280-7E57-D09C-0B17-C97897A9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1DF0F-3E96-E4D8-40C5-C844884F9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0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008AC-D8DB-5D2F-0DE5-461BEA1D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23B95-911C-79F3-BFCD-EC8F47FDD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DDA7-1A29-6413-1CD1-9ABB3846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5280-7E57-D09C-0B17-C97897A9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1DF0F-3E96-E4D8-40C5-C844884F9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5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12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008AC-D8DB-5D2F-0DE5-461BEA1D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23B95-911C-79F3-BFCD-EC8F47FDD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DDA7-1A29-6413-1CD1-9ABB3846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C6E2-8AFB-4752-90A7-55C3AFF8663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5280-7E57-D09C-0B17-C97897A9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1DF0F-3E96-E4D8-40C5-C844884F9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65A5C-8310-4A68-91AA-E450FFF536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5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1"/>
            <a:ext cx="12192000" cy="5860588"/>
          </a:xfrm>
          <a:prstGeom prst="rect">
            <a:avLst/>
          </a:prstGeom>
          <a:solidFill>
            <a:srgbClr val="7198B0"/>
          </a:solidFill>
          <a:ln>
            <a:noFill/>
          </a:ln>
        </p:spPr>
        <p:txBody>
          <a:bodyPr spcFirstLastPara="1" wrap="square" lIns="91467" tIns="45721" rIns="91467" bIns="45721" anchor="ctr" anchorCtr="0">
            <a:noAutofit/>
          </a:bodyPr>
          <a:lstStyle/>
          <a:p>
            <a:pPr algn="ctr">
              <a:buClr>
                <a:srgbClr val="000000"/>
              </a:buClr>
              <a:buSzPts val="2304"/>
              <a:buFont typeface="Arial"/>
              <a:buNone/>
            </a:pPr>
            <a:endParaRPr sz="2305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 l="29549" t="14392"/>
          <a:stretch/>
        </p:blipFill>
        <p:spPr>
          <a:xfrm>
            <a:off x="-42613" y="-63824"/>
            <a:ext cx="5177091" cy="544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/>
          <p:cNvPicPr preferRelativeResize="0"/>
          <p:nvPr/>
        </p:nvPicPr>
        <p:blipFill rotWithShape="1">
          <a:blip r:embed="rId4">
            <a:alphaModFix/>
          </a:blip>
          <a:srcRect t="20895"/>
          <a:stretch/>
        </p:blipFill>
        <p:spPr>
          <a:xfrm>
            <a:off x="9604787" y="-21275"/>
            <a:ext cx="2582664" cy="271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501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3"/>
          <p:cNvPicPr preferRelativeResize="0"/>
          <p:nvPr/>
        </p:nvPicPr>
        <p:blipFill rotWithShape="1">
          <a:blip r:embed="rId4">
            <a:alphaModFix/>
          </a:blip>
          <a:srcRect r="47284"/>
          <a:stretch/>
        </p:blipFill>
        <p:spPr>
          <a:xfrm>
            <a:off x="0" y="15070"/>
            <a:ext cx="6427208" cy="6842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953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>
          <p15:clr>
            <a:srgbClr val="F26B43"/>
          </p15:clr>
        </p15:guide>
        <p15:guide id="2" pos="38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3"/>
          <p:cNvPicPr preferRelativeResize="0"/>
          <p:nvPr/>
        </p:nvPicPr>
        <p:blipFill rotWithShape="1">
          <a:blip r:embed="rId5">
            <a:alphaModFix/>
          </a:blip>
          <a:srcRect r="47284"/>
          <a:stretch/>
        </p:blipFill>
        <p:spPr>
          <a:xfrm>
            <a:off x="0" y="15070"/>
            <a:ext cx="6427208" cy="6842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982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>
          <p15:clr>
            <a:srgbClr val="F26B43"/>
          </p15:clr>
        </p15:guide>
        <p15:guide id="2" pos="38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9065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12595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896807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527585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96712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hyperlink" Target="https://translit-eu.unibit.bg/gamesearc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sq.pressbooks.pub/traumainformedpractice/chapter/6-2-the-teacher-must-survive-self-care-and-managing-secondary-traum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avigateproject.eu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lay4guidance.eu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.unipr.it/~bthabet/game1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e.unipr.it/~bthabet/game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6E520-2141-A240-DF52-3BBACA44C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459"/>
            <a:ext cx="9144000" cy="2414382"/>
          </a:xfrm>
        </p:spPr>
        <p:txBody>
          <a:bodyPr anchor="t">
            <a:normAutofit fontScale="90000"/>
          </a:bodyPr>
          <a:lstStyle/>
          <a:p>
            <a:r>
              <a:rPr lang="en-US" sz="3000" b="1" dirty="0" smtClean="0">
                <a:solidFill>
                  <a:srgbClr val="167FA7"/>
                </a:solidFill>
                <a:latin typeface="Helvetica" pitchFamily="2" charset="0"/>
              </a:rPr>
              <a:t/>
            </a:r>
            <a:br>
              <a:rPr lang="en-US" sz="3000" b="1" dirty="0" smtClean="0">
                <a:solidFill>
                  <a:srgbClr val="167FA7"/>
                </a:solidFill>
                <a:latin typeface="Helvetica" pitchFamily="2" charset="0"/>
              </a:rPr>
            </a:br>
            <a:r>
              <a:rPr lang="bg-BG" sz="4000" b="1" dirty="0" smtClean="0">
                <a:solidFill>
                  <a:srgbClr val="167FA7"/>
                </a:solidFill>
                <a:latin typeface="Book Antiqua" panose="02040602050305030304" pitchFamily="18" charset="0"/>
              </a:rPr>
              <a:t>Образователни игри, платформи и проекти, свързани с игрово-базирано обучение </a:t>
            </a:r>
            <a:br>
              <a:rPr lang="bg-BG" sz="4000" b="1" dirty="0" smtClean="0">
                <a:solidFill>
                  <a:srgbClr val="167FA7"/>
                </a:solidFill>
                <a:latin typeface="Book Antiqua" panose="02040602050305030304" pitchFamily="18" charset="0"/>
              </a:rPr>
            </a:br>
            <a:r>
              <a:rPr lang="bg-BG" sz="4000" b="1" dirty="0">
                <a:solidFill>
                  <a:srgbClr val="167FA7"/>
                </a:solidFill>
                <a:latin typeface="Book Antiqua" panose="02040602050305030304" pitchFamily="18" charset="0"/>
              </a:rPr>
              <a:t/>
            </a:r>
            <a:br>
              <a:rPr lang="bg-BG" sz="4000" b="1" dirty="0">
                <a:solidFill>
                  <a:srgbClr val="167FA7"/>
                </a:solidFill>
                <a:latin typeface="Book Antiqua" panose="02040602050305030304" pitchFamily="18" charset="0"/>
              </a:rPr>
            </a:br>
            <a:r>
              <a:rPr lang="bg-BG" sz="3500" b="1" dirty="0" smtClean="0">
                <a:solidFill>
                  <a:srgbClr val="167FA7"/>
                </a:solidFill>
                <a:latin typeface="Book Antiqua" panose="02040602050305030304" pitchFamily="18" charset="0"/>
              </a:rPr>
              <a:t>Доц. Марина Енчева, УниБИТ</a:t>
            </a:r>
            <a:endParaRPr lang="en-US" sz="4000" b="1" dirty="0">
              <a:solidFill>
                <a:srgbClr val="167FA7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BC0AA-59BF-F025-CA52-134F0A1CE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DDC184-A6AB-631B-7FD1-B7EB81CB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504182"/>
            <a:ext cx="4114800" cy="842298"/>
          </a:xfrm>
        </p:spPr>
        <p:txBody>
          <a:bodyPr/>
          <a:lstStyle/>
          <a:p>
            <a:pPr latinLnBrk="1">
              <a:lnSpc>
                <a:spcPct val="115000"/>
              </a:lnSpc>
              <a:spcAft>
                <a:spcPts val="0"/>
              </a:spcAft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67FA7"/>
                </a:solidFill>
                <a:effectLst/>
                <a:uLnTx/>
                <a:uFillTx/>
                <a:latin typeface="Book Antiqua" panose="02040602050305030304" pitchFamily="18" charset="0"/>
                <a:ea typeface="맑은 고딕" panose="020B0503020000020004" pitchFamily="34" charset="-127"/>
                <a:cs typeface="Helvetica" panose="020B0604020202020204" pitchFamily="34" charset="0"/>
              </a:rPr>
              <a:t>Project No </a:t>
            </a:r>
            <a:r>
              <a:rPr lang="bg-BG" sz="1800" kern="0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2023-1-BG01-KA220-ADU-000167178</a:t>
            </a:r>
            <a:r>
              <a:rPr lang="bg-BG" sz="1800" kern="0" dirty="0" smtClean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.</a:t>
            </a:r>
            <a:endParaRPr lang="bg-BG" kern="100" dirty="0">
              <a:solidFill>
                <a:srgbClr val="0070C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Co-funded by the European Union logo in png for web u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47" y="162962"/>
            <a:ext cx="4644427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9" y="162962"/>
            <a:ext cx="170702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55006" y="255179"/>
            <a:ext cx="10298744" cy="1174029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1054573" y="2065350"/>
            <a:ext cx="10299177" cy="3657054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995025" y="5861050"/>
            <a:ext cx="1196975" cy="996950"/>
          </a:xfrm>
          <a:prstGeom prst="rect">
            <a:avLst/>
          </a:prstGeom>
        </p:spPr>
        <p:txBody>
          <a:bodyPr/>
          <a:lstStyle/>
          <a:p>
            <a:endParaRPr lang="it-IT" kern="0" dirty="0"/>
          </a:p>
        </p:txBody>
      </p:sp>
      <p:grpSp>
        <p:nvGrpSpPr>
          <p:cNvPr id="6" name="Google Shape;110;g2d15484cfdf_0_1555"/>
          <p:cNvGrpSpPr/>
          <p:nvPr/>
        </p:nvGrpSpPr>
        <p:grpSpPr>
          <a:xfrm>
            <a:off x="196699" y="1865979"/>
            <a:ext cx="11627740" cy="3359164"/>
            <a:chOff x="0" y="1586221"/>
            <a:chExt cx="11627740" cy="3408155"/>
          </a:xfrm>
        </p:grpSpPr>
        <p:grpSp>
          <p:nvGrpSpPr>
            <p:cNvPr id="7" name="Google Shape;111;g2d15484cfdf_0_1555"/>
            <p:cNvGrpSpPr/>
            <p:nvPr/>
          </p:nvGrpSpPr>
          <p:grpSpPr>
            <a:xfrm>
              <a:off x="0" y="1586770"/>
              <a:ext cx="3181241" cy="3407606"/>
              <a:chOff x="0" y="1189989"/>
              <a:chExt cx="2726700" cy="3482836"/>
            </a:xfrm>
          </p:grpSpPr>
          <p:sp>
            <p:nvSpPr>
              <p:cNvPr id="17" name="Google Shape;112;g2d15484cfdf_0_1555"/>
              <p:cNvSpPr/>
              <p:nvPr/>
            </p:nvSpPr>
            <p:spPr>
              <a:xfrm>
                <a:off x="0" y="1189989"/>
                <a:ext cx="2726700" cy="669000"/>
              </a:xfrm>
              <a:prstGeom prst="homePlate">
                <a:avLst>
                  <a:gd name="adj" fmla="val 50000"/>
                </a:avLst>
              </a:prstGeom>
              <a:solidFill>
                <a:srgbClr val="801F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bg-BG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ПР </a:t>
                </a:r>
                <a:r>
                  <a:rPr lang="en-US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1</a:t>
                </a:r>
                <a:endParaRPr sz="1900" dirty="0">
                  <a:solidFill>
                    <a:srgbClr val="FFFFFF"/>
                  </a:solidFill>
                  <a:latin typeface="Cambria" panose="02040503050406030204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13;g2d15484cfdf_0_1555"/>
              <p:cNvSpPr txBox="1"/>
              <p:nvPr/>
            </p:nvSpPr>
            <p:spPr>
              <a:xfrm>
                <a:off x="410850" y="2057125"/>
                <a:ext cx="1905000" cy="26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bg-BG" sz="1600" dirty="0">
                    <a:latin typeface="Cambria" panose="02040503050406030204" pitchFamily="18" charset="0"/>
                  </a:rPr>
                  <a:t>Концептуален модел, базиран на адаптиран STEM модел за </a:t>
                </a:r>
                <a:r>
                  <a:rPr lang="bg-BG" sz="1600" dirty="0" smtClean="0">
                    <a:latin typeface="Cambria" panose="02040503050406030204" pitchFamily="18" charset="0"/>
                  </a:rPr>
                  <a:t>игрово-базирано </a:t>
                </a:r>
                <a:r>
                  <a:rPr lang="bg-BG" sz="1600" dirty="0">
                    <a:latin typeface="Cambria" panose="02040503050406030204" pitchFamily="18" charset="0"/>
                  </a:rPr>
                  <a:t>обучение по </a:t>
                </a:r>
                <a:r>
                  <a:rPr lang="bg-BG" sz="1600" dirty="0" smtClean="0">
                    <a:latin typeface="Cambria" panose="02040503050406030204" pitchFamily="18" charset="0"/>
                  </a:rPr>
                  <a:t>трансграмотност </a:t>
                </a:r>
                <a:r>
                  <a:rPr lang="bg-BG" sz="1600" dirty="0">
                    <a:latin typeface="Cambria" panose="02040503050406030204" pitchFamily="18" charset="0"/>
                  </a:rPr>
                  <a:t>за </a:t>
                </a:r>
                <a:r>
                  <a:rPr lang="bg-BG" sz="1600" dirty="0" smtClean="0">
                    <a:latin typeface="Cambria" panose="02040503050406030204" pitchFamily="18" charset="0"/>
                  </a:rPr>
                  <a:t>студенти </a:t>
                </a:r>
                <a:r>
                  <a:rPr lang="bg-BG" sz="1600" dirty="0">
                    <a:latin typeface="Cambria" panose="02040503050406030204" pitchFamily="18" charset="0"/>
                  </a:rPr>
                  <a:t>и </a:t>
                </a:r>
                <a:r>
                  <a:rPr lang="bg-BG" sz="1600" dirty="0" smtClean="0">
                    <a:latin typeface="Cambria" panose="02040503050406030204" pitchFamily="18" charset="0"/>
                  </a:rPr>
                  <a:t>библиотечни потребители </a:t>
                </a:r>
                <a:r>
                  <a:rPr lang="bg-BG" sz="1600" dirty="0">
                    <a:latin typeface="Cambria" panose="02040503050406030204" pitchFamily="18" charset="0"/>
                  </a:rPr>
                  <a:t>и </a:t>
                </a:r>
                <a:r>
                  <a:rPr lang="bg-BG" sz="1600" dirty="0" smtClean="0">
                    <a:latin typeface="Cambria" panose="02040503050406030204" pitchFamily="18" charset="0"/>
                  </a:rPr>
                  <a:t>програма за преподаване</a:t>
                </a:r>
                <a:endParaRPr sz="1700" dirty="0">
                  <a:solidFill>
                    <a:srgbClr val="000000"/>
                  </a:solidFill>
                  <a:latin typeface="Cambria" panose="02040503050406030204" pitchFamily="18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14;g2d15484cfdf_0_1555"/>
            <p:cNvGrpSpPr/>
            <p:nvPr/>
          </p:nvGrpSpPr>
          <p:grpSpPr>
            <a:xfrm>
              <a:off x="3017726" y="1586221"/>
              <a:ext cx="2948670" cy="3407468"/>
              <a:chOff x="2263425" y="1189775"/>
              <a:chExt cx="2541300" cy="3483050"/>
            </a:xfrm>
          </p:grpSpPr>
          <p:sp>
            <p:nvSpPr>
              <p:cNvPr id="15" name="Google Shape;115;g2d15484cfdf_0_1555"/>
              <p:cNvSpPr/>
              <p:nvPr/>
            </p:nvSpPr>
            <p:spPr>
              <a:xfrm>
                <a:off x="2263425" y="1189775"/>
                <a:ext cx="2541300" cy="669000"/>
              </a:xfrm>
              <a:prstGeom prst="chevron">
                <a:avLst>
                  <a:gd name="adj" fmla="val 50000"/>
                </a:avLst>
              </a:prstGeom>
              <a:solidFill>
                <a:srgbClr val="A729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bg-BG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ПР</a:t>
                </a:r>
                <a:r>
                  <a:rPr lang="en-US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900" dirty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2</a:t>
                </a:r>
                <a:endParaRPr sz="1900" dirty="0">
                  <a:solidFill>
                    <a:srgbClr val="FFFFFF"/>
                  </a:solidFill>
                  <a:latin typeface="Cambria" panose="02040503050406030204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16;g2d15484cfdf_0_1555"/>
              <p:cNvSpPr txBox="1"/>
              <p:nvPr/>
            </p:nvSpPr>
            <p:spPr>
              <a:xfrm>
                <a:off x="2512202" y="2057125"/>
                <a:ext cx="1905000" cy="26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bg-BG" sz="1600" dirty="0">
                    <a:latin typeface="Cambria" panose="02040503050406030204" pitchFamily="18" charset="0"/>
                  </a:rPr>
                  <a:t>Дидактически интерактивен инструмент за обучение (онлайн ръководство</a:t>
                </a:r>
                <a:r>
                  <a:rPr lang="bg-BG" sz="1600" dirty="0" smtClean="0">
                    <a:latin typeface="Cambria" panose="02040503050406030204" pitchFamily="18" charset="0"/>
                  </a:rPr>
                  <a:t>)</a:t>
                </a:r>
                <a:endParaRPr sz="1700" dirty="0">
                  <a:solidFill>
                    <a:srgbClr val="000000"/>
                  </a:solidFill>
                  <a:latin typeface="Cambria" panose="02040503050406030204" pitchFamily="18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17;g2d15484cfdf_0_1555"/>
            <p:cNvGrpSpPr/>
            <p:nvPr/>
          </p:nvGrpSpPr>
          <p:grpSpPr>
            <a:xfrm>
              <a:off x="5773067" y="1586297"/>
              <a:ext cx="2948670" cy="3407816"/>
              <a:chOff x="4329974" y="1189775"/>
              <a:chExt cx="2541300" cy="3483050"/>
            </a:xfrm>
          </p:grpSpPr>
          <p:sp>
            <p:nvSpPr>
              <p:cNvPr id="13" name="Google Shape;118;g2d15484cfdf_0_1555"/>
              <p:cNvSpPr/>
              <p:nvPr/>
            </p:nvSpPr>
            <p:spPr>
              <a:xfrm>
                <a:off x="4329974" y="1189775"/>
                <a:ext cx="2541300" cy="669000"/>
              </a:xfrm>
              <a:prstGeom prst="chevron">
                <a:avLst>
                  <a:gd name="adj" fmla="val 50000"/>
                </a:avLst>
              </a:prstGeom>
              <a:solidFill>
                <a:srgbClr val="B02B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bg-BG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ПР</a:t>
                </a:r>
                <a:r>
                  <a:rPr lang="en-US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900" dirty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3</a:t>
                </a:r>
                <a:endParaRPr sz="1900" dirty="0">
                  <a:solidFill>
                    <a:srgbClr val="FFFFFF"/>
                  </a:solidFill>
                  <a:latin typeface="Cambria" panose="02040503050406030204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19;g2d15484cfdf_0_1555"/>
              <p:cNvSpPr txBox="1"/>
              <p:nvPr/>
            </p:nvSpPr>
            <p:spPr>
              <a:xfrm>
                <a:off x="4613553" y="2057125"/>
                <a:ext cx="1905000" cy="26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bg-BG" sz="16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Проектиране на сценарий за играта и инструменти за анализ на обучението</a:t>
                </a:r>
                <a:endParaRPr sz="1600" dirty="0">
                  <a:solidFill>
                    <a:srgbClr val="000000"/>
                  </a:solidFill>
                  <a:latin typeface="Cambria" panose="02040503050406030204" pitchFamily="18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20;g2d15484cfdf_0_1555"/>
            <p:cNvGrpSpPr/>
            <p:nvPr/>
          </p:nvGrpSpPr>
          <p:grpSpPr>
            <a:xfrm>
              <a:off x="8528625" y="1586331"/>
              <a:ext cx="3099115" cy="3407619"/>
              <a:chOff x="6396739" y="1189775"/>
              <a:chExt cx="2541300" cy="3482849"/>
            </a:xfrm>
          </p:grpSpPr>
          <p:sp>
            <p:nvSpPr>
              <p:cNvPr id="11" name="Google Shape;121;g2d15484cfdf_0_1555"/>
              <p:cNvSpPr/>
              <p:nvPr/>
            </p:nvSpPr>
            <p:spPr>
              <a:xfrm>
                <a:off x="6396739" y="1189775"/>
                <a:ext cx="2541300" cy="669000"/>
              </a:xfrm>
              <a:prstGeom prst="chevron">
                <a:avLst>
                  <a:gd name="adj" fmla="val 50000"/>
                </a:avLst>
              </a:prstGeom>
              <a:solidFill>
                <a:srgbClr val="BE2F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bg-BG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ПР</a:t>
                </a:r>
                <a:r>
                  <a:rPr lang="en-US" sz="190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900" dirty="0">
                    <a:solidFill>
                      <a:srgbClr val="FFFFFF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4</a:t>
                </a:r>
                <a:endParaRPr sz="1900" dirty="0">
                  <a:solidFill>
                    <a:srgbClr val="FFFFFF"/>
                  </a:solidFill>
                  <a:latin typeface="Cambria" panose="02040503050406030204" pitchFamily="18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2;g2d15484cfdf_0_1555"/>
              <p:cNvSpPr txBox="1"/>
              <p:nvPr/>
            </p:nvSpPr>
            <p:spPr>
              <a:xfrm>
                <a:off x="6691585" y="2056924"/>
                <a:ext cx="1905000" cy="26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bg-BG" sz="16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libri"/>
                    <a:cs typeface="Calibri"/>
                    <a:sym typeface="Calibri"/>
                  </a:rPr>
                  <a:t>Разработване на игра за преподаване на трансграмотност</a:t>
                </a:r>
                <a:endParaRPr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40159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8313" y="834781"/>
            <a:ext cx="10199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Проект </a:t>
            </a: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TLIT4U</a:t>
            </a:r>
            <a:r>
              <a:rPr lang="bg-BG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(https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://translit-eu.unibit.bg</a:t>
            </a: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/): </a:t>
            </a:r>
            <a:r>
              <a:rPr lang="bg-BG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интелектуални продукти </a:t>
            </a:r>
            <a:endParaRPr lang="bg-BG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Google Shape;6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7561" y="5722550"/>
            <a:ext cx="852370" cy="77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/>
          <p:nvPr/>
        </p:nvSpPr>
        <p:spPr>
          <a:xfrm>
            <a:off x="-13798" y="1"/>
            <a:ext cx="12196747" cy="6897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67" tIns="91467" rIns="91467" bIns="91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1682138" y="5589213"/>
            <a:ext cx="9018575" cy="9040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33350" dir="75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67" tIns="91467" rIns="91467" bIns="91467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102" kern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l="1604" t="1311" r="1749" b="3667"/>
          <a:stretch/>
        </p:blipFill>
        <p:spPr>
          <a:xfrm>
            <a:off x="1682126" y="507010"/>
            <a:ext cx="9018601" cy="3697712"/>
          </a:xfrm>
          <a:prstGeom prst="rect">
            <a:avLst/>
          </a:prstGeom>
          <a:noFill/>
          <a:ln>
            <a:noFill/>
          </a:ln>
          <a:effectLst>
            <a:outerShdw blurRad="57150" dist="133350" dir="7500000" algn="bl" rotWithShape="0">
              <a:srgbClr val="000000">
                <a:alpha val="16000"/>
              </a:srgbClr>
            </a:outerShdw>
          </a:effectLst>
        </p:spPr>
      </p:pic>
      <p:sp>
        <p:nvSpPr>
          <p:cNvPr id="63" name="Google Shape;63;p3"/>
          <p:cNvSpPr txBox="1"/>
          <p:nvPr/>
        </p:nvSpPr>
        <p:spPr>
          <a:xfrm>
            <a:off x="1682138" y="4483076"/>
            <a:ext cx="9018575" cy="9040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33350" dir="75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67" tIns="91467" rIns="91467" bIns="91467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3102" u="sng" kern="0" dirty="0">
                <a:solidFill>
                  <a:srgbClr val="4472C4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https://translit-eu.unibit.bg/gamesearch/</a:t>
            </a:r>
            <a:r>
              <a:rPr lang="it-IT" sz="3102" kern="0" dirty="0">
                <a:solidFill>
                  <a:srgbClr val="4472C4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 </a:t>
            </a:r>
            <a:endParaRPr sz="3102" kern="0" dirty="0">
              <a:solidFill>
                <a:srgbClr val="4472C4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7561" y="5722550"/>
            <a:ext cx="852370" cy="77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1776" y="5800111"/>
            <a:ext cx="2404863" cy="53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5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afebbf43d_0_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67" tIns="45721" rIns="91467" bIns="45721" anchor="t" anchorCtr="0">
            <a:noAutofit/>
          </a:bodyPr>
          <a:lstStyle/>
          <a:p>
            <a:r>
              <a:rPr lang="bg-BG" sz="2200" dirty="0" smtClean="0">
                <a:latin typeface="Cambria" panose="02040503050406030204" pitchFamily="18" charset="0"/>
              </a:rPr>
              <a:t>Финалния</a:t>
            </a:r>
            <a:br>
              <a:rPr lang="bg-BG" sz="2200" dirty="0" smtClean="0">
                <a:latin typeface="Cambria" panose="02040503050406030204" pitchFamily="18" charset="0"/>
              </a:rPr>
            </a:br>
            <a:r>
              <a:rPr lang="bg-BG" sz="2200" dirty="0" smtClean="0">
                <a:latin typeface="Cambria" panose="02040503050406030204" pitchFamily="18" charset="0"/>
              </a:rPr>
              <a:t> изглед на </a:t>
            </a:r>
            <a:br>
              <a:rPr lang="bg-BG" sz="2200" dirty="0" smtClean="0">
                <a:latin typeface="Cambria" panose="02040503050406030204" pitchFamily="18" charset="0"/>
              </a:rPr>
            </a:br>
            <a:r>
              <a:rPr lang="bg-BG" sz="2200" dirty="0" smtClean="0">
                <a:latin typeface="Cambria" panose="02040503050406030204" pitchFamily="18" charset="0"/>
              </a:rPr>
              <a:t>инструмента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0" name="Google Shape;90;g2dafebbf43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114" y="994310"/>
            <a:ext cx="7526641" cy="53460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33350" dir="7500000" algn="bl" rotWithShape="0">
              <a:srgbClr val="000000">
                <a:alpha val="16000"/>
              </a:srgbClr>
            </a:outerShdw>
          </a:effectLst>
        </p:spPr>
      </p:pic>
      <p:pic>
        <p:nvPicPr>
          <p:cNvPr id="91" name="Google Shape;91;g2dafebbf43d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0281" y="528495"/>
            <a:ext cx="1710045" cy="6033994"/>
          </a:xfrm>
          <a:prstGeom prst="rect">
            <a:avLst/>
          </a:prstGeom>
          <a:noFill/>
          <a:ln>
            <a:noFill/>
          </a:ln>
          <a:effectLst>
            <a:outerShdw blurRad="57150" dist="133350" dir="7500000" algn="bl" rotWithShape="0">
              <a:srgbClr val="000000">
                <a:alpha val="1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3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afebbf43d_0_53"/>
          <p:cNvSpPr/>
          <p:nvPr/>
        </p:nvSpPr>
        <p:spPr>
          <a:xfrm>
            <a:off x="-13798" y="1"/>
            <a:ext cx="12196747" cy="6897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67" tIns="91467" rIns="91467" bIns="91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g2dafebbf43d_0_53"/>
          <p:cNvSpPr/>
          <p:nvPr/>
        </p:nvSpPr>
        <p:spPr>
          <a:xfrm>
            <a:off x="492712" y="398510"/>
            <a:ext cx="11297530" cy="59874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33350" dir="75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67" tIns="91467" rIns="91467" bIns="91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9" name="Google Shape;99;g2dafebbf43d_0_53"/>
          <p:cNvPicPr preferRelativeResize="0"/>
          <p:nvPr/>
        </p:nvPicPr>
        <p:blipFill rotWithShape="1">
          <a:blip r:embed="rId3">
            <a:alphaModFix/>
          </a:blip>
          <a:srcRect l="5412" t="22450" r="28018"/>
          <a:stretch/>
        </p:blipFill>
        <p:spPr>
          <a:xfrm>
            <a:off x="864809" y="720685"/>
            <a:ext cx="4481351" cy="354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dafebbf43d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149" y="710705"/>
            <a:ext cx="4481350" cy="35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dafebbf43d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805" y="4260849"/>
            <a:ext cx="4434778" cy="173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dafebbf43d_0_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9644" y="4287388"/>
            <a:ext cx="4434790" cy="18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dafebbf43d_0_53"/>
          <p:cNvPicPr preferRelativeResize="0"/>
          <p:nvPr/>
        </p:nvPicPr>
        <p:blipFill rotWithShape="1">
          <a:blip r:embed="rId7">
            <a:alphaModFix/>
          </a:blip>
          <a:srcRect l="48974"/>
          <a:stretch/>
        </p:blipFill>
        <p:spPr>
          <a:xfrm>
            <a:off x="9805511" y="4254897"/>
            <a:ext cx="1555345" cy="188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dafebbf43d_0_53"/>
          <p:cNvPicPr preferRelativeResize="0"/>
          <p:nvPr/>
        </p:nvPicPr>
        <p:blipFill rotWithShape="1">
          <a:blip r:embed="rId7">
            <a:alphaModFix/>
          </a:blip>
          <a:srcRect r="48974"/>
          <a:stretch/>
        </p:blipFill>
        <p:spPr>
          <a:xfrm>
            <a:off x="9832374" y="710705"/>
            <a:ext cx="1501588" cy="181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9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just"/>
            <a:r>
              <a:rPr lang="bg-BG" sz="6000" dirty="0" smtClean="0">
                <a:latin typeface="Cambria" panose="02040503050406030204" pitchFamily="18" charset="0"/>
              </a:rPr>
              <a:t>Проектен резултат 4 се отнася до разработването на образователен инструмент </a:t>
            </a:r>
            <a:r>
              <a:rPr lang="en-US" sz="6000" dirty="0" smtClean="0">
                <a:latin typeface="Cambria" panose="02040503050406030204" pitchFamily="18" charset="0"/>
              </a:rPr>
              <a:t>– </a:t>
            </a:r>
            <a:r>
              <a:rPr lang="bg-BG" sz="6000" dirty="0" smtClean="0">
                <a:latin typeface="Cambria" panose="02040503050406030204" pitchFamily="18" charset="0"/>
              </a:rPr>
              <a:t>игра, която да бъде използвана от студенти, преподаватели и библиотекари за формирането и надграждането на умения, свързани с трансграмотност </a:t>
            </a:r>
            <a:r>
              <a:rPr lang="en-US" sz="6000" dirty="0" smtClean="0">
                <a:latin typeface="Cambria" panose="02040503050406030204" pitchFamily="18" charset="0"/>
              </a:rPr>
              <a:t>– </a:t>
            </a:r>
            <a:r>
              <a:rPr lang="bg-BG" sz="6000" dirty="0" smtClean="0">
                <a:latin typeface="Cambria" panose="02040503050406030204" pitchFamily="18" charset="0"/>
              </a:rPr>
              <a:t>дигитална, информационна, медийна, визуална грамотност; грамотност, свързана с управление на данни и др.</a:t>
            </a:r>
            <a:r>
              <a:rPr lang="en-US" sz="6000" dirty="0" smtClean="0">
                <a:latin typeface="Cambria" panose="02040503050406030204" pitchFamily="18" charset="0"/>
              </a:rPr>
              <a:t> </a:t>
            </a:r>
            <a:r>
              <a:rPr lang="bg-BG" sz="6000" dirty="0" smtClean="0">
                <a:latin typeface="Cambria" panose="02040503050406030204" pitchFamily="18" charset="0"/>
              </a:rPr>
              <a:t>Създаденият продукт има пряка връзка с качеството на преподаване в университетите и неформалните образователни центрове – библиотеките</a:t>
            </a:r>
            <a:endParaRPr lang="bg-BG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4: </a:t>
            </a:r>
            <a:r>
              <a:rPr lang="bg-BG" sz="32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Разработване на игра за преподаване на трансграмотност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g-BG" dirty="0"/>
          </a:p>
        </p:txBody>
      </p:sp>
      <p:pic>
        <p:nvPicPr>
          <p:cNvPr id="6" name="Google Shape;235;g2d15484cfdf_0_1537"/>
          <p:cNvPicPr preferRelativeResize="0">
            <a:picLocks noGrp="1"/>
          </p:cNvPicPr>
          <p:nvPr>
            <p:ph sz="half" idx="4294967295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1439" y="1789999"/>
            <a:ext cx="483093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125" y="6034684"/>
            <a:ext cx="852370" cy="77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7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 sz="3200" b="1" dirty="0" smtClean="0">
                <a:solidFill>
                  <a:srgbClr val="1E4E79"/>
                </a:solidFill>
                <a:latin typeface="Cambria" panose="02040503050406030204" pitchFamily="18" charset="0"/>
              </a:rPr>
              <a:t>Играта </a:t>
            </a:r>
            <a:r>
              <a:rPr lang="en-US" sz="3200" b="1" dirty="0" smtClean="0">
                <a:solidFill>
                  <a:srgbClr val="1E4E79"/>
                </a:solidFill>
                <a:latin typeface="Cambria" panose="02040503050406030204" pitchFamily="18" charset="0"/>
              </a:rPr>
              <a:t>LEA </a:t>
            </a:r>
            <a:r>
              <a:rPr lang="bg-BG" sz="3200" b="1" dirty="0" smtClean="0">
                <a:solidFill>
                  <a:srgbClr val="1E4E79"/>
                </a:solidFill>
                <a:latin typeface="Cambria" panose="02040503050406030204" pitchFamily="18" charset="0"/>
              </a:rPr>
              <a:t>накратко</a:t>
            </a:r>
            <a:endParaRPr sz="3200" dirty="0">
              <a:solidFill>
                <a:srgbClr val="1E4E79"/>
              </a:solidFill>
              <a:latin typeface="Cambria" panose="02040503050406030204" pitchFamily="18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88888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613625" y="1251857"/>
            <a:ext cx="10515600" cy="485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SzPts val="2800"/>
            </a:pPr>
            <a:r>
              <a:rPr lang="bg-BG" sz="2400" dirty="0">
                <a:latin typeface="Cambria" panose="02040503050406030204" pitchFamily="18" charset="0"/>
              </a:rPr>
              <a:t>LEA - Learning in Academia е книга-игра, тип сериозна игра, базирана на разказване на </a:t>
            </a:r>
            <a:r>
              <a:rPr lang="bg-BG" sz="2400" dirty="0" smtClean="0">
                <a:latin typeface="Cambria" panose="02040503050406030204" pitchFamily="18" charset="0"/>
              </a:rPr>
              <a:t>истории</a:t>
            </a:r>
            <a:endParaRPr sz="2400" dirty="0" smtClean="0">
              <a:latin typeface="Cambria" panose="02040503050406030204" pitchFamily="18" charset="0"/>
            </a:endParaRPr>
          </a:p>
          <a:p>
            <a:pPr marL="228600" lvl="0" indent="-228600">
              <a:buSzPts val="2800"/>
            </a:pPr>
            <a:r>
              <a:rPr lang="bg-BG" sz="2400" dirty="0" smtClean="0">
                <a:latin typeface="Cambria" panose="02040503050406030204" pitchFamily="18" charset="0"/>
              </a:rPr>
              <a:t>Тя е разработена, </a:t>
            </a:r>
            <a:r>
              <a:rPr lang="bg-BG" sz="2400" dirty="0">
                <a:latin typeface="Cambria" panose="02040503050406030204" pitchFamily="18" charset="0"/>
              </a:rPr>
              <a:t>за да подпомогне обучението на </a:t>
            </a:r>
            <a:r>
              <a:rPr lang="bg-BG" sz="2400" dirty="0" smtClean="0">
                <a:latin typeface="Cambria" panose="02040503050406030204" pitchFamily="18" charset="0"/>
              </a:rPr>
              <a:t>студентите </a:t>
            </a:r>
            <a:r>
              <a:rPr lang="bg-BG" sz="2400" dirty="0">
                <a:latin typeface="Cambria" panose="02040503050406030204" pitchFamily="18" charset="0"/>
              </a:rPr>
              <a:t>в академичен </a:t>
            </a:r>
            <a:r>
              <a:rPr lang="bg-BG" sz="2400" dirty="0" smtClean="0">
                <a:latin typeface="Cambria" panose="02040503050406030204" pitchFamily="18" charset="0"/>
              </a:rPr>
              <a:t>контекст </a:t>
            </a:r>
          </a:p>
          <a:p>
            <a:pPr marL="228600" lvl="0" indent="-228600">
              <a:buSzPts val="2800"/>
            </a:pPr>
            <a:r>
              <a:rPr lang="bg-BG" sz="2400" dirty="0">
                <a:latin typeface="Cambria" panose="02040503050406030204" pitchFamily="18" charset="0"/>
              </a:rPr>
              <a:t>Сериозните игри са </a:t>
            </a:r>
            <a:r>
              <a:rPr lang="bg-BG" sz="2400" dirty="0" smtClean="0">
                <a:latin typeface="Cambria" panose="02040503050406030204" pitchFamily="18" charset="0"/>
              </a:rPr>
              <a:t>среди </a:t>
            </a:r>
            <a:r>
              <a:rPr lang="bg-BG" sz="2400" dirty="0">
                <a:latin typeface="Cambria" panose="02040503050406030204" pitchFamily="18" charset="0"/>
              </a:rPr>
              <a:t>за обучение, които използват забавни и ангажиращи аспекти на игрите с цел ангажиране на потребителите с образователно </a:t>
            </a:r>
            <a:r>
              <a:rPr lang="bg-BG" sz="2400" dirty="0" smtClean="0">
                <a:latin typeface="Cambria" panose="02040503050406030204" pitchFamily="18" charset="0"/>
              </a:rPr>
              <a:t>съдържание.</a:t>
            </a:r>
          </a:p>
          <a:p>
            <a:pPr marL="228600" lvl="0" indent="-228600">
              <a:buSzPts val="2800"/>
            </a:pPr>
            <a:r>
              <a:rPr lang="bg-BG" sz="2400" dirty="0" smtClean="0">
                <a:latin typeface="Cambria" panose="02040503050406030204" pitchFamily="18" charset="0"/>
              </a:rPr>
              <a:t>Сериозна цел, постигната по забавен начин</a:t>
            </a:r>
            <a:r>
              <a:rPr lang="fi-FI" sz="2400" dirty="0" smtClean="0">
                <a:latin typeface="Cambria" panose="02040503050406030204" pitchFamily="18" charset="0"/>
              </a:rPr>
              <a:t>.</a:t>
            </a:r>
            <a:endParaRPr lang="bg-BG" sz="2400" dirty="0" smtClean="0">
              <a:latin typeface="Cambria" panose="02040503050406030204" pitchFamily="18" charset="0"/>
            </a:endParaRPr>
          </a:p>
          <a:p>
            <a:pPr marL="228600" indent="-228600">
              <a:buSzPts val="2800"/>
            </a:pPr>
            <a:r>
              <a:rPr lang="ru-RU" sz="2400" dirty="0">
                <a:latin typeface="Cambria" panose="02040503050406030204" pitchFamily="18" charset="0"/>
              </a:rPr>
              <a:t>Идеята произтича от ранните етапи </a:t>
            </a:r>
            <a:r>
              <a:rPr lang="ru-RU" sz="2400" dirty="0" smtClean="0">
                <a:latin typeface="Cambria" panose="02040503050406030204" pitchFamily="18" charset="0"/>
              </a:rPr>
              <a:t>на </a:t>
            </a:r>
            <a:r>
              <a:rPr lang="en-US" sz="2400" dirty="0" smtClean="0">
                <a:latin typeface="Cambria" panose="02040503050406030204" pitchFamily="18" charset="0"/>
              </a:rPr>
              <a:t>TLIT4U</a:t>
            </a:r>
            <a:r>
              <a:rPr lang="ru-RU" sz="2400" dirty="0" smtClean="0">
                <a:latin typeface="Cambria" panose="02040503050406030204" pitchFamily="18" charset="0"/>
              </a:rPr>
              <a:t>, </a:t>
            </a:r>
            <a:r>
              <a:rPr lang="ru-RU" sz="2400" dirty="0">
                <a:latin typeface="Cambria" panose="02040503050406030204" pitchFamily="18" charset="0"/>
              </a:rPr>
              <a:t>когато всеки от участващите университети използва подхода дизайнерско мислене, за да организира фокус групи със собствените си студенти. Целта беше да се разберат техните пропуски и нужди от обучение.</a:t>
            </a:r>
            <a:endParaRPr lang="ru-RU" sz="2400" b="1" dirty="0">
              <a:latin typeface="Cambria" panose="02040503050406030204" pitchFamily="18" charset="0"/>
            </a:endParaRPr>
          </a:p>
          <a:p>
            <a:pPr marL="228600" lvl="0" indent="-228600">
              <a:buSzPts val="2800"/>
            </a:pPr>
            <a:endParaRPr lang="bg-BG" sz="2400" dirty="0" smtClean="0">
              <a:latin typeface="Cambria" panose="02040503050406030204" pitchFamily="18" charset="0"/>
            </a:endParaRPr>
          </a:p>
        </p:txBody>
      </p:sp>
      <p:pic>
        <p:nvPicPr>
          <p:cNvPr id="5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125" y="6034684"/>
            <a:ext cx="852370" cy="77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0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 sz="3400" b="1" dirty="0" smtClean="0">
                <a:solidFill>
                  <a:srgbClr val="1E4E79"/>
                </a:solidFill>
                <a:latin typeface="Cambria" panose="02040503050406030204" pitchFamily="18" charset="0"/>
              </a:rPr>
              <a:t>Концепцията на </a:t>
            </a:r>
            <a:r>
              <a:rPr lang="fi-FI" sz="3400" b="1" dirty="0" smtClean="0">
                <a:solidFill>
                  <a:srgbClr val="1E4E79"/>
                </a:solidFill>
                <a:latin typeface="Cambria" panose="02040503050406030204" pitchFamily="18" charset="0"/>
              </a:rPr>
              <a:t>LEA</a:t>
            </a:r>
            <a:endParaRPr sz="3400" dirty="0">
              <a:solidFill>
                <a:srgbClr val="1E4E79"/>
              </a:solidFill>
              <a:latin typeface="Cambria" panose="02040503050406030204" pitchFamily="18" charset="0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434975" y="1825625"/>
            <a:ext cx="579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>
              <a:buSzPct val="100000"/>
            </a:pPr>
            <a:r>
              <a:rPr lang="fi-FI" dirty="0"/>
              <a:t>LEA - LEarning in Academia </a:t>
            </a:r>
            <a:r>
              <a:rPr lang="bg-BG" dirty="0" smtClean="0"/>
              <a:t>е среда, центрирана около обучаемия</a:t>
            </a:r>
            <a:r>
              <a:rPr lang="fi-FI" b="1" dirty="0" smtClean="0"/>
              <a:t>.</a:t>
            </a:r>
            <a:endParaRPr b="1" dirty="0"/>
          </a:p>
          <a:p>
            <a:pPr indent="-457200">
              <a:buSzPct val="100000"/>
            </a:pPr>
            <a:r>
              <a:rPr lang="bg-BG" dirty="0" smtClean="0"/>
              <a:t>Това </a:t>
            </a:r>
            <a:r>
              <a:rPr lang="bg-BG" dirty="0"/>
              <a:t>е наративно приключение, което, глава по глава, следва изследователския цикъл, насочвайки студентите през 6-те фази на изследване. </a:t>
            </a:r>
            <a:endParaRPr dirty="0"/>
          </a:p>
          <a:p>
            <a:pPr indent="-457200">
              <a:buSzPct val="100000"/>
            </a:pPr>
            <a:r>
              <a:rPr lang="bg-BG" dirty="0"/>
              <a:t>Проучване, </a:t>
            </a:r>
            <a:r>
              <a:rPr lang="bg-BG" dirty="0" smtClean="0"/>
              <a:t>повторно търсене означава търсене </a:t>
            </a:r>
            <a:r>
              <a:rPr lang="bg-BG" dirty="0"/>
              <a:t>отново и отново, в кръгов процес</a:t>
            </a:r>
            <a:r>
              <a:rPr lang="bg-BG" dirty="0" smtClean="0"/>
              <a:t>.</a:t>
            </a:r>
            <a:endParaRPr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88888"/>
              </a:buClr>
              <a:buSzPts val="1200"/>
              <a:buFont typeface="Calibri"/>
              <a:buNone/>
            </a:pPr>
            <a:endParaRPr dirty="0"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t="5453" b="33203"/>
          <a:stretch/>
        </p:blipFill>
        <p:spPr>
          <a:xfrm>
            <a:off x="6227375" y="456875"/>
            <a:ext cx="5734050" cy="49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125" y="6034684"/>
            <a:ext cx="852370" cy="77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0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0d7850716_0_0"/>
          <p:cNvSpPr txBox="1">
            <a:spLocks noGrp="1"/>
          </p:cNvSpPr>
          <p:nvPr>
            <p:ph type="title"/>
          </p:nvPr>
        </p:nvSpPr>
        <p:spPr>
          <a:xfrm>
            <a:off x="179400" y="129368"/>
            <a:ext cx="10515600" cy="1111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 smtClean="0">
                <a:solidFill>
                  <a:srgbClr val="1E4E79"/>
                </a:solidFill>
                <a:latin typeface="Cambria" panose="02040503050406030204" pitchFamily="18" charset="0"/>
              </a:rPr>
              <a:t>Цели на </a:t>
            </a:r>
            <a:r>
              <a:rPr lang="fi-FI" sz="4000" b="1" dirty="0" smtClean="0">
                <a:solidFill>
                  <a:srgbClr val="1E4E79"/>
                </a:solidFill>
                <a:latin typeface="Cambria" panose="02040503050406030204" pitchFamily="18" charset="0"/>
              </a:rPr>
              <a:t>LEA</a:t>
            </a:r>
            <a:endParaRPr dirty="0">
              <a:latin typeface="Cambria" panose="02040503050406030204" pitchFamily="18" charset="0"/>
            </a:endParaRPr>
          </a:p>
        </p:txBody>
      </p:sp>
      <p:pic>
        <p:nvPicPr>
          <p:cNvPr id="130" name="Google Shape;130;g270d785071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600" y="371225"/>
            <a:ext cx="6654325" cy="46540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g270d7850716_0_0"/>
          <p:cNvCxnSpPr/>
          <p:nvPr/>
        </p:nvCxnSpPr>
        <p:spPr>
          <a:xfrm flipH="1">
            <a:off x="5045550" y="840925"/>
            <a:ext cx="1305000" cy="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g270d7850716_0_0"/>
          <p:cNvCxnSpPr/>
          <p:nvPr/>
        </p:nvCxnSpPr>
        <p:spPr>
          <a:xfrm flipH="1">
            <a:off x="5045625" y="3421750"/>
            <a:ext cx="1319400" cy="7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g270d7850716_0_0"/>
          <p:cNvCxnSpPr/>
          <p:nvPr/>
        </p:nvCxnSpPr>
        <p:spPr>
          <a:xfrm>
            <a:off x="5045725" y="859100"/>
            <a:ext cx="14400" cy="2577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g270d7850716_0_0"/>
          <p:cNvSpPr txBox="1"/>
          <p:nvPr/>
        </p:nvSpPr>
        <p:spPr>
          <a:xfrm rot="-5400000">
            <a:off x="3356425" y="1808950"/>
            <a:ext cx="252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i-FI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Goal-oriented</a:t>
            </a:r>
            <a:endParaRPr sz="28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70d7850716_0_0"/>
          <p:cNvSpPr txBox="1"/>
          <p:nvPr/>
        </p:nvSpPr>
        <p:spPr>
          <a:xfrm>
            <a:off x="347975" y="1829775"/>
            <a:ext cx="73944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06400">
              <a:buClr>
                <a:srgbClr val="000000"/>
              </a:buClr>
              <a:buSzPts val="2800"/>
              <a:buFont typeface="Calibri"/>
              <a:buChar char="★"/>
            </a:pPr>
            <a:r>
              <a:rPr lang="bg-BG" sz="2800" b="1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Експлицитни</a:t>
            </a:r>
            <a:r>
              <a:rPr lang="fi-FI" sz="28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 </a:t>
            </a:r>
            <a:endParaRPr sz="2800" kern="0" dirty="0">
              <a:solidFill>
                <a:srgbClr val="000000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fi-FI" sz="28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(</a:t>
            </a:r>
            <a:r>
              <a:rPr lang="bg-BG" sz="28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цели на играта</a:t>
            </a:r>
            <a:r>
              <a:rPr lang="fi-FI" sz="28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)</a:t>
            </a:r>
            <a:endParaRPr sz="2800" kern="0" dirty="0">
              <a:solidFill>
                <a:srgbClr val="000000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bg-BG" sz="2800" kern="0" dirty="0" smtClean="0">
              <a:solidFill>
                <a:srgbClr val="000000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rgbClr val="000000"/>
              </a:buClr>
              <a:buSzPts val="2800"/>
              <a:buFont typeface="Calibri"/>
              <a:buChar char="★"/>
            </a:pPr>
            <a:r>
              <a:rPr lang="bg-BG" sz="2800" b="1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Имплицитни</a:t>
            </a:r>
            <a:endParaRPr sz="2800" b="1" kern="0" dirty="0">
              <a:solidFill>
                <a:srgbClr val="000000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bg-BG" sz="24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Целите на играта са</a:t>
            </a:r>
            <a:r>
              <a:rPr lang="fi-FI" sz="24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: </a:t>
            </a:r>
            <a:endParaRPr lang="bg-BG" sz="2400" kern="0" dirty="0" smtClean="0">
              <a:solidFill>
                <a:srgbClr val="000000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</a:pPr>
            <a:r>
              <a:rPr lang="bg-BG" sz="22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Да се премине през процеса на преглед на литературата чрез прилагане на научния процес на запитване.</a:t>
            </a: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</a:pPr>
            <a:r>
              <a:rPr lang="bg-BG" sz="22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Да се изучи стратегията на изследователския цикъл</a:t>
            </a:r>
            <a:r>
              <a:rPr lang="fi-FI" sz="22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:</a:t>
            </a:r>
            <a:endParaRPr sz="2200" kern="0" dirty="0">
              <a:solidFill>
                <a:srgbClr val="000000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70d7850716_0_0"/>
          <p:cNvSpPr txBox="1"/>
          <p:nvPr/>
        </p:nvSpPr>
        <p:spPr>
          <a:xfrm>
            <a:off x="1170878" y="5807064"/>
            <a:ext cx="9356854" cy="892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bg-BG" sz="26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Свързвам</a:t>
            </a:r>
            <a:r>
              <a:rPr lang="fi-FI" sz="26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, </a:t>
            </a:r>
            <a:r>
              <a:rPr lang="bg-BG" sz="26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Чудя се, Проучвам, Изграждам, Изразявам, Разсъждавам</a:t>
            </a:r>
            <a:endParaRPr sz="2600" b="1" kern="0" dirty="0">
              <a:solidFill>
                <a:srgbClr val="FFFFFF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1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0d7850716_0_144"/>
          <p:cNvSpPr txBox="1">
            <a:spLocks noGrp="1"/>
          </p:cNvSpPr>
          <p:nvPr>
            <p:ph type="title"/>
          </p:nvPr>
        </p:nvSpPr>
        <p:spPr>
          <a:xfrm>
            <a:off x="224875" y="397700"/>
            <a:ext cx="95040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4000" b="1" dirty="0">
                <a:solidFill>
                  <a:srgbClr val="1E4E79"/>
                </a:solidFill>
              </a:rPr>
              <a:t>LEA: </a:t>
            </a:r>
            <a:r>
              <a:rPr lang="fi-FI" sz="4000" b="1" dirty="0" smtClean="0">
                <a:solidFill>
                  <a:srgbClr val="1E4E79"/>
                </a:solidFill>
              </a:rPr>
              <a:t>6 </a:t>
            </a:r>
            <a:r>
              <a:rPr lang="bg-BG" sz="4000" b="1" dirty="0" smtClean="0">
                <a:solidFill>
                  <a:srgbClr val="1E4E79"/>
                </a:solidFill>
              </a:rPr>
              <a:t>фази на изследователския цикъл</a:t>
            </a:r>
            <a:r>
              <a:rPr lang="fi-FI" sz="4000" b="1" dirty="0" smtClean="0">
                <a:solidFill>
                  <a:srgbClr val="1E4E79"/>
                </a:solidFill>
              </a:rPr>
              <a:t>⥁</a:t>
            </a:r>
            <a:endParaRPr b="1" dirty="0"/>
          </a:p>
        </p:txBody>
      </p:sp>
      <p:sp>
        <p:nvSpPr>
          <p:cNvPr id="143" name="Google Shape;143;g270d7850716_0_144"/>
          <p:cNvSpPr txBox="1">
            <a:spLocks noGrp="1"/>
          </p:cNvSpPr>
          <p:nvPr>
            <p:ph type="body" idx="1"/>
          </p:nvPr>
        </p:nvSpPr>
        <p:spPr>
          <a:xfrm>
            <a:off x="4981825" y="1500800"/>
            <a:ext cx="6776700" cy="49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LEA има за цел да преведе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студентите 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през кръговите фази на научното изследване: от свързване на предишни знания и интереси (Connect), до създаване на хипотези и изследователски въпроси (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Wonder) и 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Investigating -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Проучване 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(фазата, в която идентифицираме възможни проучвания и ресурси, които да ни помогнат в нашите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изследвания), към 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Construct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Изграждане 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моментът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, в който започваме да пишем и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спорим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продължавайки с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Express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Изразяване 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моментът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, в който оценяваме нашата цел и аудитория и приспособяваме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посланието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и завършвайки с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Reflect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Разсъждаване  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фаза 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на саморефлексия, която ни позволява да оценим какво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 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направено,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да го подобрим и да се подготвим за </a:t>
            </a:r>
            <a:r>
              <a:rPr lang="bg-BG" sz="1700" dirty="0">
                <a:solidFill>
                  <a:schemeClr val="tx1"/>
                </a:solidFill>
                <a:latin typeface="Cambria" panose="02040503050406030204" pitchFamily="18" charset="0"/>
              </a:rPr>
              <a:t>възможни бъдещи 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разработки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r>
              <a:rPr lang="bg-BG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sz="17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44" name="Google Shape;144;g270d7850716_0_144"/>
          <p:cNvPicPr preferRelativeResize="0"/>
          <p:nvPr/>
        </p:nvPicPr>
        <p:blipFill rotWithShape="1">
          <a:blip r:embed="rId3">
            <a:alphaModFix/>
          </a:blip>
          <a:srcRect t="5453" b="33204"/>
          <a:stretch/>
        </p:blipFill>
        <p:spPr>
          <a:xfrm>
            <a:off x="224875" y="1500800"/>
            <a:ext cx="4756951" cy="41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bg-BG" sz="4200" b="1" dirty="0">
                <a:latin typeface="Cambria" panose="02040503050406030204" pitchFamily="18" charset="0"/>
              </a:rPr>
              <a:t>Играта</a:t>
            </a:r>
            <a:r>
              <a:rPr lang="fi-FI" sz="4200" b="1" dirty="0">
                <a:latin typeface="Cambria" panose="02040503050406030204" pitchFamily="18" charset="0"/>
              </a:rPr>
              <a:t> LEA </a:t>
            </a:r>
            <a:r>
              <a:rPr lang="bg-BG" sz="4200" b="1" dirty="0">
                <a:latin typeface="Cambria" panose="02040503050406030204" pitchFamily="18" charset="0"/>
              </a:rPr>
              <a:t>цели да </a:t>
            </a:r>
            <a:r>
              <a:rPr lang="bg-BG" sz="4200" b="1" dirty="0" smtClean="0">
                <a:latin typeface="Cambria" panose="02040503050406030204" pitchFamily="18" charset="0"/>
              </a:rPr>
              <a:t>промотира…</a:t>
            </a:r>
            <a:endParaRPr sz="4200" dirty="0">
              <a:latin typeface="Cambria" panose="02040503050406030204" pitchFamily="18" charset="0"/>
            </a:endParaRPr>
          </a:p>
        </p:txBody>
      </p:sp>
      <p:sp>
        <p:nvSpPr>
          <p:cNvPr id="150" name="Google Shape;1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i-FI"/>
              <a:t>Final Conference, May 13, 2024, Sofia (Bulgaria) Project 2021-1-BG01-KA220-HED-000027624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1360549" y="5771879"/>
            <a:ext cx="9267024" cy="8925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sz="2600" b="1" ker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Свързвам, Чудя се, Проучвам, Изграждам, Изразявам, Разсъждавам</a:t>
            </a:r>
            <a:endParaRPr lang="ru-RU" sz="2600" b="1" kern="0" dirty="0">
              <a:solidFill>
                <a:srgbClr val="FFFFFF"/>
              </a:solidFill>
              <a:latin typeface="Cambria" panose="0204050305040603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826862" y="1501683"/>
            <a:ext cx="2468224" cy="548838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Трансграмотност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3800909" y="2134744"/>
            <a:ext cx="2263200" cy="5487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Критично мислене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4533227" y="2937836"/>
            <a:ext cx="2568300" cy="5487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Комуникация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30319" y="3741050"/>
            <a:ext cx="2768783" cy="548838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Обучение, базирано на запитвания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939800" y="4557839"/>
            <a:ext cx="2559302" cy="487905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Активно участие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4637970" y="4541730"/>
            <a:ext cx="2358930" cy="618908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i-FI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Разрешаване на проблеми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1145136" y="2928696"/>
            <a:ext cx="3050849" cy="548838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i-FI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Креативност и иновации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8"/>
          <p:cNvCxnSpPr/>
          <p:nvPr/>
        </p:nvCxnSpPr>
        <p:spPr>
          <a:xfrm rot="10800000">
            <a:off x="1746629" y="5784103"/>
            <a:ext cx="0" cy="292576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160;p8"/>
          <p:cNvSpPr/>
          <p:nvPr/>
        </p:nvSpPr>
        <p:spPr>
          <a:xfrm>
            <a:off x="1354671" y="5441958"/>
            <a:ext cx="192978" cy="32992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3032468" y="5458021"/>
            <a:ext cx="192978" cy="32992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4897240" y="5470037"/>
            <a:ext cx="192978" cy="32992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803922" y="5454182"/>
            <a:ext cx="192978" cy="32992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8713940" y="5470037"/>
            <a:ext cx="192978" cy="32992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10434595" y="5463141"/>
            <a:ext cx="192978" cy="32992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8"/>
          <p:cNvGrpSpPr/>
          <p:nvPr/>
        </p:nvGrpSpPr>
        <p:grpSpPr>
          <a:xfrm>
            <a:off x="7889763" y="1691675"/>
            <a:ext cx="5759157" cy="3468963"/>
            <a:chOff x="5147239" y="1729018"/>
            <a:chExt cx="8922948" cy="4629680"/>
          </a:xfrm>
        </p:grpSpPr>
        <p:pic>
          <p:nvPicPr>
            <p:cNvPr id="167" name="Google Shape;167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47239" y="1729018"/>
              <a:ext cx="6734880" cy="44548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8"/>
            <p:cNvSpPr txBox="1"/>
            <p:nvPr/>
          </p:nvSpPr>
          <p:spPr>
            <a:xfrm>
              <a:off x="7335308" y="6126023"/>
              <a:ext cx="6734879" cy="232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fi-FI" sz="900" u="sng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This Photo</a:t>
              </a:r>
              <a:r>
                <a:rPr lang="fi-FI" sz="9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by Unknown Author is licensed under </a:t>
              </a:r>
              <a:r>
                <a:rPr lang="fi-FI" sz="900" u="sng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hlinkClick r:id="rId5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CC BY-SA</a:t>
              </a:r>
              <a:endParaRPr sz="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8"/>
          <p:cNvSpPr/>
          <p:nvPr/>
        </p:nvSpPr>
        <p:spPr>
          <a:xfrm>
            <a:off x="3881641" y="3741050"/>
            <a:ext cx="2768783" cy="548838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Игрово обучение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1451160" y="2052722"/>
            <a:ext cx="2069576" cy="6462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bg-BG" sz="12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Набор от знания и умения, вкл. лични способности, отношения и ценности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4524726" y="1411125"/>
            <a:ext cx="1971000" cy="54870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i-FI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STEAM</a:t>
            </a:r>
            <a:endParaRPr sz="2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9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427572"/>
            <a:ext cx="11617234" cy="775698"/>
          </a:xfrm>
        </p:spPr>
        <p:txBody>
          <a:bodyPr>
            <a:normAutofit/>
          </a:bodyPr>
          <a:lstStyle/>
          <a:p>
            <a:pPr algn="ctr"/>
            <a:r>
              <a:rPr lang="bg-BG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Цел и задачи</a:t>
            </a:r>
            <a:endParaRPr lang="bg-BG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61258" y="2286000"/>
            <a:ext cx="5736318" cy="3990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NAVIGATE </a:t>
            </a:r>
            <a:r>
              <a:rPr lang="en-US" sz="2000" dirty="0" smtClean="0">
                <a:latin typeface="Book Antiqua" panose="02040602050305030304" pitchFamily="18" charset="0"/>
              </a:rPr>
              <a:t>(</a:t>
            </a:r>
            <a:r>
              <a:rPr lang="en-US" sz="2000" dirty="0" smtClean="0">
                <a:latin typeface="Book Antiqua" panose="02040602050305030304" pitchFamily="18" charset="0"/>
                <a:hlinkClick r:id="rId2"/>
              </a:rPr>
              <a:t>https</a:t>
            </a:r>
            <a:r>
              <a:rPr lang="en-US" sz="2000" dirty="0">
                <a:latin typeface="Book Antiqua" panose="02040602050305030304" pitchFamily="18" charset="0"/>
                <a:hlinkClick r:id="rId2"/>
              </a:rPr>
              <a:t>://</a:t>
            </a:r>
            <a:r>
              <a:rPr lang="en-US" sz="2000" dirty="0" smtClean="0">
                <a:latin typeface="Book Antiqua" panose="02040602050305030304" pitchFamily="18" charset="0"/>
                <a:hlinkClick r:id="rId2"/>
              </a:rPr>
              <a:t>www.navigateproject.eu/</a:t>
            </a:r>
            <a:r>
              <a:rPr lang="en-US" sz="2000" dirty="0" smtClean="0">
                <a:latin typeface="Book Antiqua" panose="02040602050305030304" pitchFamily="18" charset="0"/>
              </a:rPr>
              <a:t>) </a:t>
            </a:r>
            <a:r>
              <a:rPr lang="ru-RU" sz="2000" dirty="0" smtClean="0">
                <a:latin typeface="Book Antiqua" panose="02040602050305030304" pitchFamily="18" charset="0"/>
              </a:rPr>
              <a:t>си постави за цел </a:t>
            </a:r>
            <a:r>
              <a:rPr lang="ru-RU" sz="2000" dirty="0">
                <a:latin typeface="Book Antiqua" panose="02040602050305030304" pitchFamily="18" charset="0"/>
              </a:rPr>
              <a:t>да повиши </a:t>
            </a:r>
            <a:r>
              <a:rPr lang="ru-RU" sz="2000" dirty="0" smtClean="0">
                <a:latin typeface="Book Antiqua" panose="02040602050305030304" pitchFamily="18" charset="0"/>
              </a:rPr>
              <a:t>компетенциите на студенти, библиотекари и библиотечни потребители при </a:t>
            </a:r>
            <a:r>
              <a:rPr lang="ru-RU" sz="2000" dirty="0">
                <a:latin typeface="Book Antiqua" panose="02040602050305030304" pitchFamily="18" charset="0"/>
              </a:rPr>
              <a:t>разпознаване на </a:t>
            </a:r>
            <a:r>
              <a:rPr lang="ru-RU" sz="2000" dirty="0" smtClean="0">
                <a:latin typeface="Book Antiqua" panose="02040602050305030304" pitchFamily="18" charset="0"/>
              </a:rPr>
              <a:t>недостоверно </a:t>
            </a:r>
            <a:r>
              <a:rPr lang="ru-RU" sz="2000" dirty="0">
                <a:latin typeface="Book Antiqua" panose="02040602050305030304" pitchFamily="18" charset="0"/>
              </a:rPr>
              <a:t>съдържание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Дефиницията</a:t>
            </a:r>
            <a:r>
              <a:rPr lang="ru-RU" sz="2000" dirty="0">
                <a:latin typeface="Book Antiqua" panose="02040602050305030304" pitchFamily="18" charset="0"/>
              </a:rPr>
              <a:t>, приета от екипа, е </a:t>
            </a:r>
            <a:r>
              <a:rPr lang="ru-RU" sz="2000" dirty="0" smtClean="0">
                <a:latin typeface="Book Antiqua" panose="02040602050305030304" pitchFamily="18" charset="0"/>
              </a:rPr>
              <a:t>следната: За недостоверно </a:t>
            </a:r>
            <a:r>
              <a:rPr lang="ru-RU" sz="2000" dirty="0">
                <a:latin typeface="Book Antiqua" panose="02040602050305030304" pitchFamily="18" charset="0"/>
              </a:rPr>
              <a:t>съдържание (</a:t>
            </a:r>
            <a:r>
              <a:rPr lang="ru-RU" sz="2000" dirty="0" smtClean="0">
                <a:latin typeface="Book Antiqua" panose="02040602050305030304" pitchFamily="18" charset="0"/>
              </a:rPr>
              <a:t>печатно, </a:t>
            </a:r>
            <a:r>
              <a:rPr lang="ru-RU" sz="2000" dirty="0">
                <a:latin typeface="Book Antiqua" panose="02040602050305030304" pitchFamily="18" charset="0"/>
              </a:rPr>
              <a:t>дигитално, устно) се счита </a:t>
            </a:r>
            <a:r>
              <a:rPr lang="ru-RU" sz="2000" dirty="0" smtClean="0">
                <a:latin typeface="Book Antiqua" panose="02040602050305030304" pitchFamily="18" charset="0"/>
              </a:rPr>
              <a:t>дезинформацията, неточната </a:t>
            </a:r>
            <a:r>
              <a:rPr lang="ru-RU" sz="2000" dirty="0">
                <a:latin typeface="Book Antiqua" panose="02040602050305030304" pitchFamily="18" charset="0"/>
              </a:rPr>
              <a:t>и </a:t>
            </a:r>
            <a:r>
              <a:rPr lang="ru-RU" sz="2000" dirty="0" smtClean="0">
                <a:latin typeface="Book Antiqua" panose="02040602050305030304" pitchFamily="18" charset="0"/>
              </a:rPr>
              <a:t>непотвърдена </a:t>
            </a:r>
            <a:r>
              <a:rPr lang="ru-RU" sz="2000" dirty="0">
                <a:latin typeface="Book Antiqua" panose="02040602050305030304" pitchFamily="18" charset="0"/>
              </a:rPr>
              <a:t>информация. За да се </a:t>
            </a:r>
            <a:r>
              <a:rPr lang="ru-RU" sz="2000" dirty="0" err="1">
                <a:latin typeface="Book Antiqua" panose="02040602050305030304" pitchFamily="18" charset="0"/>
              </a:rPr>
              <a:t>филтрира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недостоверното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съдържание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измеримите</a:t>
            </a:r>
            <a:r>
              <a:rPr lang="ru-RU" sz="2000" dirty="0">
                <a:latin typeface="Book Antiqua" panose="02040602050305030304" pitchFamily="18" charset="0"/>
              </a:rPr>
              <a:t> характеристики на </a:t>
            </a:r>
            <a:r>
              <a:rPr lang="ru-RU" sz="2000" dirty="0" err="1">
                <a:latin typeface="Book Antiqua" panose="02040602050305030304" pitchFamily="18" charset="0"/>
              </a:rPr>
              <a:t>качествената</a:t>
            </a:r>
            <a:r>
              <a:rPr lang="ru-RU" sz="2000" dirty="0">
                <a:latin typeface="Book Antiqua" panose="02040602050305030304" pitchFamily="18" charset="0"/>
              </a:rPr>
              <a:t> информация </a:t>
            </a:r>
            <a:r>
              <a:rPr lang="ru-RU" sz="2000" dirty="0" err="1">
                <a:latin typeface="Book Antiqua" panose="02040602050305030304" pitchFamily="18" charset="0"/>
              </a:rPr>
              <a:t>включват</a:t>
            </a:r>
            <a:r>
              <a:rPr lang="ru-RU" sz="2000" dirty="0">
                <a:latin typeface="Book Antiqua" panose="02040602050305030304" pitchFamily="18" charset="0"/>
              </a:rPr>
              <a:t>: </a:t>
            </a:r>
            <a:r>
              <a:rPr lang="ru-RU" sz="2000" dirty="0" smtClean="0">
                <a:latin typeface="Book Antiqua" panose="02040602050305030304" pitchFamily="18" charset="0"/>
              </a:rPr>
              <a:t>авторство, </a:t>
            </a:r>
            <a:r>
              <a:rPr lang="ru-RU" sz="2000" dirty="0">
                <a:latin typeface="Book Antiqua" panose="02040602050305030304" pitchFamily="18" charset="0"/>
              </a:rPr>
              <a:t>цел, формат (</a:t>
            </a:r>
            <a:r>
              <a:rPr lang="ru-RU" sz="2000" dirty="0" err="1">
                <a:latin typeface="Book Antiqua" panose="02040602050305030304" pitchFamily="18" charset="0"/>
              </a:rPr>
              <a:t>точност</a:t>
            </a:r>
            <a:r>
              <a:rPr lang="ru-RU" sz="2000" dirty="0">
                <a:latin typeface="Book Antiqua" panose="02040602050305030304" pitchFamily="18" charset="0"/>
              </a:rPr>
              <a:t>), </a:t>
            </a:r>
            <a:r>
              <a:rPr lang="ru-RU" sz="2000" dirty="0" err="1">
                <a:latin typeface="Book Antiqua" panose="02040602050305030304" pitchFamily="18" charset="0"/>
              </a:rPr>
              <a:t>уместност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 smtClean="0">
                <a:latin typeface="Book Antiqua" panose="02040602050305030304" pitchFamily="18" charset="0"/>
              </a:rPr>
              <a:t>документиране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и </a:t>
            </a:r>
            <a:r>
              <a:rPr lang="ru-RU" sz="2000" dirty="0" err="1">
                <a:latin typeface="Book Antiqua" panose="02040602050305030304" pitchFamily="18" charset="0"/>
              </a:rPr>
              <a:t>навременност</a:t>
            </a:r>
            <a:r>
              <a:rPr lang="ru-RU" sz="2000" dirty="0" smtClean="0">
                <a:latin typeface="Book Antiqua" panose="02040602050305030304" pitchFamily="18" charset="0"/>
              </a:rPr>
              <a:t>. </a:t>
            </a:r>
            <a:endParaRPr lang="bg-BG" sz="2000" dirty="0">
              <a:latin typeface="Book Antiqua" panose="0204060205030503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72199" y="2286000"/>
            <a:ext cx="5706291" cy="3990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latin typeface="Book Antiqua" panose="02040602050305030304" pitchFamily="18" charset="0"/>
              </a:rPr>
              <a:t>Задачите</a:t>
            </a:r>
            <a:r>
              <a:rPr lang="ru-RU" sz="2000" dirty="0" smtClean="0">
                <a:latin typeface="Book Antiqua" panose="02040602050305030304" pitchFamily="18" charset="0"/>
              </a:rPr>
              <a:t> на проекта </a:t>
            </a:r>
            <a:r>
              <a:rPr lang="ru-RU" sz="2000" dirty="0" err="1">
                <a:latin typeface="Book Antiqua" panose="02040602050305030304" pitchFamily="18" charset="0"/>
              </a:rPr>
              <a:t>са</a:t>
            </a:r>
            <a:r>
              <a:rPr lang="ru-RU" sz="2000" dirty="0">
                <a:latin typeface="Book Antiqua" panose="0204060205030503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Book Antiqua" panose="02040602050305030304" pitchFamily="18" charset="0"/>
              </a:rPr>
              <a:t>Разработване</a:t>
            </a:r>
            <a:r>
              <a:rPr lang="ru-RU" sz="2000" dirty="0" smtClean="0">
                <a:latin typeface="Book Antiqua" panose="02040602050305030304" pitchFamily="18" charset="0"/>
              </a:rPr>
              <a:t> на </a:t>
            </a:r>
            <a:r>
              <a:rPr lang="ru-RU" sz="2000" dirty="0" err="1" smtClean="0">
                <a:latin typeface="Book Antiqua" panose="02040602050305030304" pitchFamily="18" charset="0"/>
              </a:rPr>
              <a:t>игрови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модел</a:t>
            </a:r>
            <a:r>
              <a:rPr lang="ru-RU" sz="2000" dirty="0" smtClean="0">
                <a:latin typeface="Book Antiqua" panose="02040602050305030304" pitchFamily="18" charset="0"/>
              </a:rPr>
              <a:t> за обучение по </a:t>
            </a:r>
            <a:r>
              <a:rPr lang="ru-RU" sz="2000" dirty="0" err="1">
                <a:latin typeface="Book Antiqua" panose="02040602050305030304" pitchFamily="18" charset="0"/>
              </a:rPr>
              <a:t>информационна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грамотност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състоящ</a:t>
            </a:r>
            <a:r>
              <a:rPr lang="ru-RU" sz="2000" dirty="0">
                <a:latin typeface="Book Antiqua" panose="02040602050305030304" pitchFamily="18" charset="0"/>
              </a:rPr>
              <a:t> се от </a:t>
            </a:r>
            <a:r>
              <a:rPr lang="ru-RU" sz="2000" dirty="0" err="1">
                <a:latin typeface="Book Antiqua" panose="02040602050305030304" pitchFamily="18" charset="0"/>
              </a:rPr>
              <a:t>учебна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програма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базирана</a:t>
            </a:r>
            <a:r>
              <a:rPr lang="ru-RU" sz="2000" dirty="0">
                <a:latin typeface="Book Antiqua" panose="02040602050305030304" pitchFamily="18" charset="0"/>
              </a:rPr>
              <a:t> на </a:t>
            </a:r>
            <a:r>
              <a:rPr lang="ru-RU" sz="2000" dirty="0" err="1" smtClean="0">
                <a:latin typeface="Book Antiqua" panose="02040602050305030304" pitchFamily="18" charset="0"/>
              </a:rPr>
              <a:t>дърво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на </a:t>
            </a:r>
            <a:r>
              <a:rPr lang="ru-RU" sz="2000" dirty="0" err="1" smtClean="0">
                <a:latin typeface="Book Antiqua" panose="02040602050305030304" pitchFamily="18" charset="0"/>
              </a:rPr>
              <a:t>компетенциите</a:t>
            </a:r>
            <a:r>
              <a:rPr lang="ru-RU" sz="2000" dirty="0" smtClean="0">
                <a:latin typeface="Book Antiqua" panose="02040602050305030304" pitchFamily="18" charset="0"/>
              </a:rPr>
              <a:t>;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Book Antiqua" panose="02040602050305030304" pitchFamily="18" charset="0"/>
              </a:rPr>
              <a:t>Разработване</a:t>
            </a:r>
            <a:r>
              <a:rPr lang="ru-RU" sz="2000" dirty="0" smtClean="0">
                <a:latin typeface="Book Antiqua" panose="02040602050305030304" pitchFamily="18" charset="0"/>
              </a:rPr>
              <a:t> на </a:t>
            </a:r>
            <a:r>
              <a:rPr lang="ru-RU" sz="2000" dirty="0" err="1">
                <a:latin typeface="Book Antiqua" panose="02040602050305030304" pitchFamily="18" charset="0"/>
              </a:rPr>
              <a:t>учебен</a:t>
            </a:r>
            <a:r>
              <a:rPr lang="ru-RU" sz="2000" dirty="0">
                <a:latin typeface="Book Antiqua" panose="02040602050305030304" pitchFamily="18" charset="0"/>
              </a:rPr>
              <a:t> материал </a:t>
            </a:r>
            <a:r>
              <a:rPr lang="ru-RU" sz="2000" dirty="0" smtClean="0">
                <a:latin typeface="Book Antiqua" panose="02040602050305030304" pitchFamily="18" charset="0"/>
              </a:rPr>
              <a:t>под формата на </a:t>
            </a:r>
            <a:r>
              <a:rPr lang="ru-RU" sz="2000" dirty="0" err="1">
                <a:latin typeface="Book Antiqua" panose="02040602050305030304" pitchFamily="18" charset="0"/>
              </a:rPr>
              <a:t>игри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включени</a:t>
            </a:r>
            <a:r>
              <a:rPr lang="ru-RU" sz="2000" dirty="0">
                <a:latin typeface="Book Antiqua" panose="02040602050305030304" pitchFamily="18" charset="0"/>
              </a:rPr>
              <a:t> в </a:t>
            </a:r>
            <a:r>
              <a:rPr lang="ru-RU" sz="2000" dirty="0" err="1">
                <a:latin typeface="Book Antiqua" panose="02040602050305030304" pitchFamily="18" charset="0"/>
              </a:rPr>
              <a:t>учебната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програма</a:t>
            </a:r>
            <a:r>
              <a:rPr lang="ru-RU" sz="2000" dirty="0">
                <a:latin typeface="Book Antiqua" panose="02040602050305030304" pitchFamily="18" charset="0"/>
              </a:rPr>
              <a:t>, работни модули </a:t>
            </a:r>
            <a:r>
              <a:rPr lang="ru-RU" sz="2000" dirty="0" err="1">
                <a:latin typeface="Book Antiqua" panose="02040602050305030304" pitchFamily="18" charset="0"/>
              </a:rPr>
              <a:t>със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специфични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игрови</a:t>
            </a:r>
            <a:r>
              <a:rPr lang="ru-RU" sz="2000" dirty="0">
                <a:latin typeface="Book Antiqua" panose="02040602050305030304" pitchFamily="18" charset="0"/>
              </a:rPr>
              <a:t> задачи, </a:t>
            </a:r>
            <a:r>
              <a:rPr lang="ru-RU" sz="2000" dirty="0" err="1">
                <a:latin typeface="Book Antiqua" panose="02040602050305030304" pitchFamily="18" charset="0"/>
              </a:rPr>
              <a:t>учебни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дейности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базирани</a:t>
            </a:r>
            <a:r>
              <a:rPr lang="ru-RU" sz="2000" dirty="0">
                <a:latin typeface="Book Antiqua" panose="02040602050305030304" pitchFamily="18" charset="0"/>
              </a:rPr>
              <a:t> на </a:t>
            </a:r>
            <a:r>
              <a:rPr lang="ru-RU" sz="2000" dirty="0" err="1">
                <a:latin typeface="Book Antiqua" panose="02040602050305030304" pitchFamily="18" charset="0"/>
              </a:rPr>
              <a:t>игри</a:t>
            </a:r>
            <a:r>
              <a:rPr lang="ru-RU" sz="2000" dirty="0" smtClean="0">
                <a:latin typeface="Book Antiqua" panose="02040602050305030304" pitchFamily="18" charset="0"/>
              </a:rPr>
              <a:t>.</a:t>
            </a:r>
            <a:endParaRPr lang="bg-BG" sz="2000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64" y="6438900"/>
            <a:ext cx="10059272" cy="4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6E520-2141-A240-DF52-3BBACA44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64" y="679010"/>
            <a:ext cx="11160272" cy="896293"/>
          </a:xfrm>
        </p:spPr>
        <p:txBody>
          <a:bodyPr anchor="t">
            <a:noAutofit/>
          </a:bodyPr>
          <a:lstStyle/>
          <a:p>
            <a:pPr algn="ctr"/>
            <a:r>
              <a:rPr lang="bg-BG" sz="3200" b="1" dirty="0" smtClean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обучение</a:t>
            </a:r>
            <a:endParaRPr lang="en-US" sz="3200" b="1" dirty="0">
              <a:solidFill>
                <a:srgbClr val="167FA7"/>
              </a:solidFill>
              <a:latin typeface="Helvetica" pitchFamily="2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DDC184-A6AB-631B-7FD1-B7EB81CB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864" y="6401593"/>
            <a:ext cx="5732536" cy="3344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7FA7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026" name="Picture 2" descr="https://www.navigateproject.eu/wp-content/uploads/2019/10/logo_download_bi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0" y="2199991"/>
            <a:ext cx="3175000" cy="10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5006" y="2046083"/>
            <a:ext cx="5078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EconBiz е портал за търсене в областта на икономиката и бизнес науките, който има за цел да насърчи информационната грамотност сред студенти и изследователи. EconBiz Guided Walk „</a:t>
            </a:r>
            <a:r>
              <a:rPr lang="ru-RU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Направете 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най-добрата си </a:t>
            </a:r>
            <a:r>
              <a:rPr lang="ru-RU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изследователска задача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 обяснява търсенето, оценяването, достъпа и цитирането на научна информация </a:t>
            </a:r>
            <a:r>
              <a:rPr lang="ru-RU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чрез игра. 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EconBiz Academic Career Kit за изследователи в ранна кариера предлага интерактивни учебни материали по теми като „публикуване на статия“, „работа в мрежа и </a:t>
            </a:r>
            <a:r>
              <a:rPr lang="ru-RU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научни показатели</a:t>
            </a:r>
            <a:r>
              <a:rPr lang="ru-RU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 и „управление на изследователски данни</a:t>
            </a:r>
            <a:r>
              <a:rPr lang="ru-RU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“.</a:t>
            </a:r>
            <a:endParaRPr kumimoji="0" lang="bg-BG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3200" b="1" dirty="0" smtClean="0">
                <a:solidFill>
                  <a:srgbClr val="167FA7"/>
                </a:solidFill>
                <a:latin typeface="Helvetica" pitchFamily="2" charset="0"/>
              </a:rPr>
              <a:t>обучение</a:t>
            </a:r>
            <a:endParaRPr lang="bg-BG" dirty="0"/>
          </a:p>
        </p:txBody>
      </p:sp>
      <p:pic>
        <p:nvPicPr>
          <p:cNvPr id="3074" name="Picture 2" descr="https://www.navigateproject.eu/wp-content/uploads/2019/06/apoge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6" y="1690689"/>
            <a:ext cx="3367889" cy="10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2701" y="2828836"/>
            <a:ext cx="48707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Проектът APOGEE има за цел създаването и практическото валидиране на иновативна отворена софтуерна платформа за създаване на интелигентни 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адаптивни образователни видеоигри.</a:t>
            </a:r>
            <a:endParaRPr kumimoji="0" lang="bg-BG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  <a:ea typeface="+mj-ea"/>
                <a:cs typeface="+mj-cs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2900" b="1" kern="1200" dirty="0" smtClean="0">
                <a:solidFill>
                  <a:srgbClr val="167FA7"/>
                </a:solidFill>
                <a:latin typeface="Helvetica" pitchFamily="2" charset="0"/>
                <a:ea typeface="+mj-ea"/>
                <a:cs typeface="+mj-cs"/>
              </a:rPr>
              <a:t>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407" y="2073604"/>
            <a:ext cx="11312148" cy="63308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b="1" dirty="0" smtClean="0">
              <a:solidFill>
                <a:srgbClr val="6666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indent="0">
              <a:buNone/>
            </a:pPr>
            <a:endParaRPr lang="en-US" b="1" dirty="0">
              <a:solidFill>
                <a:srgbClr val="6666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indent="0">
              <a:buNone/>
            </a:pPr>
            <a:endParaRPr lang="en-US" b="1" dirty="0" smtClean="0">
              <a:solidFill>
                <a:srgbClr val="6666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 descr="https://www.navigateproject.eu/wp-content/uploads/2019/05/ea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7" y="1753087"/>
            <a:ext cx="2285247" cy="7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828836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EAVI е организация с нестопанска цел, базирана в Брюксел, която работи в Европа (и извън нея), за да даде възможност на хората да бъдат активни и ангажирани граждани в днешната все по-предизвикателна медийна среда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bg-BG" sz="2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751" y="3980350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5124" name="Picture 4" descr="https://www.navigateproject.eu/wp-content/uploads/2018/11/iCiv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" y="1811825"/>
            <a:ext cx="1876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27483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Игрите iCivics трансформират абстрактни понятия в проблеми от реалния живот. Младите хора научават как работи правителството, като го преживяват. Те влизат в ролята на съдия, член на Конгреса, обществен </a:t>
            </a:r>
            <a:r>
              <a:rPr lang="ru-RU" sz="24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активист </a:t>
            </a:r>
            <a:r>
              <a:rPr lang="ru-RU" sz="24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си вършат работата. </a:t>
            </a:r>
            <a:r>
              <a:rPr lang="ru-RU" sz="24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Обучаемите </a:t>
            </a:r>
            <a:r>
              <a:rPr lang="ru-RU" sz="24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придобиват граждански знания и умения, защото учебният процес е забавен и предизвикателен. Те се учат, без дори да го осъзнават</a:t>
            </a:r>
            <a:r>
              <a:rPr lang="ru-RU" sz="24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bg-BG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2900" b="1" kern="1200" dirty="0" smtClean="0">
                <a:solidFill>
                  <a:srgbClr val="167FA7"/>
                </a:solidFill>
                <a:latin typeface="Helvetica" pitchFamily="2" charset="0"/>
              </a:rPr>
              <a:t>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935083"/>
            <a:ext cx="10515600" cy="435133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6146" name="Picture 2" descr="https://www.navigateproject.eu/wp-content/uploads/2018/11/dcdslogo-300x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7958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4926" y="2136339"/>
            <a:ext cx="5939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Проектът DCDS има за цел да създаде рамка, която ще осигури на нискоквалифицираното възрастно европейско население основните цифрови и </a:t>
            </a:r>
            <a:r>
              <a:rPr lang="ru-RU" sz="20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преносими 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компетенции, необходими за заетост, личностно развитие, социално включване и активно гражданство. За постигането на тази цел проектът ще разработи отворена, иновативна многоезична система за развитие на цифрови компетенции (DCDS) и ще я използва за предоставяне на неформално обучение на нискоквалифицирани възрастни </a:t>
            </a:r>
            <a:r>
              <a:rPr lang="ru-RU" sz="20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граждани в </a:t>
            </a:r>
            <a:r>
              <a:rPr lang="ru-RU" sz="20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различни европейски </a:t>
            </a:r>
            <a:r>
              <a:rPr lang="ru-RU" sz="20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държави.</a:t>
            </a: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2900" b="1" kern="1200" dirty="0" smtClean="0">
                <a:solidFill>
                  <a:srgbClr val="167FA7"/>
                </a:solidFill>
                <a:latin typeface="Helvetica" pitchFamily="2" charset="0"/>
              </a:rPr>
              <a:t>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179" y="4116152"/>
            <a:ext cx="10515600" cy="435133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7170" name="Picture 2" descr="https://www.navigateproject.eu/wp-content/uploads/2018/11/Disinfo-Logo-on-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4" y="1811102"/>
            <a:ext cx="23907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3280" y="2480650"/>
            <a:ext cx="554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 DisinfoLab е международна неправителствена организация, обединяваща водещи европейски експерти в борбата с дезинформацията. Тя предлага и нов инструмент в борбата – собствена методология за анализ на социалните мрежи, за да картографира подозрителни онлайн общности и източници на фалшиви новини</a:t>
            </a:r>
            <a:r>
              <a:rPr lang="ru-RU" sz="24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2900" b="1" kern="1200" dirty="0" smtClean="0">
                <a:solidFill>
                  <a:srgbClr val="167FA7"/>
                </a:solidFill>
                <a:latin typeface="Helvetica" pitchFamily="2" charset="0"/>
              </a:rPr>
              <a:t>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499" y="3953189"/>
            <a:ext cx="10515600" cy="435133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8194" name="Picture 2" descr="https://www.navigateproject.eu/wp-content/uploads/2018/11/fanda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4" y="1973654"/>
            <a:ext cx="2505075" cy="5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8958" y="2690336"/>
            <a:ext cx="5595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Целта на FANDANGO е да обобщи и провери различни </a:t>
            </a:r>
            <a:r>
              <a:rPr lang="ru-RU" sz="24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типове </a:t>
            </a:r>
            <a:r>
              <a:rPr lang="ru-RU" sz="24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новинарски данни, медийни източници, социални медии и отворени данни, така че да открива фалшиви новини и да осигури по-ефективна и проверена комуникация за </a:t>
            </a:r>
            <a:r>
              <a:rPr lang="ru-RU" sz="24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европейските </a:t>
            </a:r>
            <a:r>
              <a:rPr lang="ru-RU" sz="24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граждани</a:t>
            </a:r>
            <a:r>
              <a:rPr lang="ru-RU" sz="24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2900" b="1" kern="1200" dirty="0" smtClean="0">
                <a:solidFill>
                  <a:srgbClr val="167FA7"/>
                </a:solidFill>
                <a:latin typeface="Helvetica" pitchFamily="2" charset="0"/>
              </a:rPr>
              <a:t>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071" y="4938963"/>
            <a:ext cx="10515600" cy="413592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9218" name="Picture 2" descr="https://www.navigateproject.eu/wp-content/uploads/2018/11/invi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5" y="1892174"/>
            <a:ext cx="1501209" cy="8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0650" y="2828836"/>
            <a:ext cx="6663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Иновативната инициатива </a:t>
            </a:r>
            <a:r>
              <a:rPr lang="ru-RU" sz="28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 разработва платформа за проверка на знания, която да открива нововъзникващи истории и да оценява надеждността на видео файлове и съдържание, разпространявани чрез социалните </a:t>
            </a:r>
            <a:r>
              <a:rPr lang="ru-RU" sz="28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медии и </a:t>
            </a:r>
            <a:r>
              <a:rPr lang="ru-RU" sz="28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представляващи интерес за новините</a:t>
            </a:r>
            <a:r>
              <a:rPr lang="ru-RU" sz="28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2900" b="1" kern="1200" dirty="0" smtClean="0">
                <a:solidFill>
                  <a:srgbClr val="167FA7"/>
                </a:solidFill>
                <a:latin typeface="Helvetica" pitchFamily="2" charset="0"/>
              </a:rPr>
              <a:t>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764" y="4375954"/>
            <a:ext cx="10515600" cy="4091216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42" name="Picture 2" descr="https://www.navigateproject.eu/wp-content/uploads/2018/11/reveal-logo_rgb_200x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9" y="1690688"/>
            <a:ext cx="1905000" cy="5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7500" y="2386868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REVEAL има за цел да усъвършенства необходимите технологии, за да направи възможен 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анализа </a:t>
            </a:r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социалните медии на по-високо ниво. Проектът 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позволява </a:t>
            </a:r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потребителите да разкрият „модалности“ като репутация, влияние или достоверност на информацията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kumimoji="0" lang="bg-BG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7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900" b="1" kern="1200" dirty="0">
                <a:solidFill>
                  <a:srgbClr val="167FA7"/>
                </a:solidFill>
                <a:latin typeface="Helvetica" pitchFamily="2" charset="0"/>
              </a:rPr>
              <a:t>Проекти в областта на информационната грамотност, дигиталните компетенции и игрово-базираното </a:t>
            </a:r>
            <a:r>
              <a:rPr lang="bg-BG" sz="2900" b="1" kern="1200" dirty="0" smtClean="0">
                <a:solidFill>
                  <a:srgbClr val="167FA7"/>
                </a:solidFill>
                <a:latin typeface="Helvetica" pitchFamily="2" charset="0"/>
              </a:rPr>
              <a:t>обучение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093926"/>
            <a:ext cx="10515600" cy="435133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1266" name="Picture 2" descr="https://www.navigateproject.eu/p4g-logo-final1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4638"/>
            <a:ext cx="43243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79925" y="2551837"/>
            <a:ext cx="466407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Проектът Play4Guidance (P4G) въвежда иновативна бизнес игра с цел да обучи 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студенти </a:t>
            </a:r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млади безработни 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предприемачески</a:t>
            </a:r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600" dirty="0" smtClean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преносими </a:t>
            </a:r>
            <a:r>
              <a:rPr lang="ru-RU" sz="2600" dirty="0">
                <a:solidFill>
                  <a:srgbClr val="66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математически умения.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7AB7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7AB7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</a:b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661"/>
            <a:ext cx="4629148" cy="4177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58" y="1849603"/>
            <a:ext cx="4628101" cy="417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303" y="1849603"/>
            <a:ext cx="4628101" cy="417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349" y="1849603"/>
            <a:ext cx="4628101" cy="417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899" y="1849603"/>
            <a:ext cx="4628101" cy="417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364" y="6438900"/>
            <a:ext cx="10059272" cy="4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6E520-2141-A240-DF52-3BBACA44C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endParaRPr lang="en-US" sz="3000" b="1" dirty="0">
              <a:solidFill>
                <a:srgbClr val="167FA7"/>
              </a:solidFill>
              <a:latin typeface="Helvetica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BC0AA-59BF-F025-CA52-134F0A1CE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0238"/>
            <a:ext cx="9144000" cy="1837853"/>
          </a:xfrm>
        </p:spPr>
        <p:txBody>
          <a:bodyPr>
            <a:normAutofit fontScale="77500" lnSpcReduction="20000"/>
          </a:bodyPr>
          <a:lstStyle/>
          <a:p>
            <a:endParaRPr lang="en-US" sz="4000" b="1" dirty="0" smtClean="0">
              <a:solidFill>
                <a:srgbClr val="167FA7"/>
              </a:solidFill>
              <a:latin typeface="Helvetica" pitchFamily="2" charset="0"/>
              <a:ea typeface="+mj-ea"/>
              <a:cs typeface="+mj-cs"/>
            </a:endParaRPr>
          </a:p>
          <a:p>
            <a:r>
              <a:rPr lang="bg-BG" sz="4000" b="1" dirty="0" smtClean="0">
                <a:solidFill>
                  <a:srgbClr val="167FA7"/>
                </a:solidFill>
                <a:latin typeface="Helvetica" pitchFamily="2" charset="0"/>
                <a:ea typeface="+mj-ea"/>
                <a:cs typeface="+mj-cs"/>
              </a:rPr>
              <a:t>Благодаря ви за вниманието</a:t>
            </a:r>
            <a:r>
              <a:rPr lang="en-US" sz="4000" b="1" dirty="0" smtClean="0">
                <a:solidFill>
                  <a:srgbClr val="167FA7"/>
                </a:solidFill>
                <a:latin typeface="Helvetica" pitchFamily="2" charset="0"/>
                <a:ea typeface="+mj-ea"/>
                <a:cs typeface="+mj-cs"/>
              </a:rPr>
              <a:t>!</a:t>
            </a:r>
          </a:p>
          <a:p>
            <a:endParaRPr lang="en-US" sz="4000" b="1" dirty="0" smtClean="0">
              <a:solidFill>
                <a:srgbClr val="167FA7"/>
              </a:solidFill>
              <a:latin typeface="Helvetica" pitchFamily="2" charset="0"/>
              <a:ea typeface="+mj-ea"/>
              <a:cs typeface="+mj-cs"/>
            </a:endParaRPr>
          </a:p>
          <a:p>
            <a:r>
              <a:rPr lang="en-US" sz="3600" b="1" dirty="0" smtClean="0">
                <a:solidFill>
                  <a:srgbClr val="167FA7"/>
                </a:solidFill>
                <a:latin typeface="Helvetica" pitchFamily="2" charset="0"/>
                <a:ea typeface="+mj-ea"/>
                <a:cs typeface="+mj-cs"/>
              </a:rPr>
              <a:t>m.encheva@unibit.bg</a:t>
            </a:r>
            <a:endParaRPr lang="en-US" sz="36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DDC184-A6AB-631B-7FD1-B7EB81CB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7058"/>
            <a:ext cx="4114800" cy="733330"/>
          </a:xfrm>
        </p:spPr>
        <p:txBody>
          <a:bodyPr/>
          <a:lstStyle/>
          <a:p>
            <a:pPr lvl="0" latinLnBrk="1">
              <a:lnSpc>
                <a:spcPct val="115000"/>
              </a:lnSpc>
            </a:pPr>
            <a:r>
              <a:rPr lang="en-US" altLang="ko-KR" sz="1800" dirty="0">
                <a:solidFill>
                  <a:srgbClr val="167FA7"/>
                </a:solidFill>
                <a:latin typeface="Book Antiqua" panose="02040602050305030304" pitchFamily="18" charset="0"/>
                <a:cs typeface="Helvetica" panose="020B0604020202020204" pitchFamily="34" charset="0"/>
              </a:rPr>
              <a:t>Project No </a:t>
            </a:r>
            <a:r>
              <a:rPr lang="bg-BG" sz="1800" kern="0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2023-1-BG01-KA220-ADU-000167178.</a:t>
            </a:r>
            <a:endParaRPr lang="bg-BG" kern="100" dirty="0">
              <a:solidFill>
                <a:srgbClr val="0070C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7FA7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4" descr="Co-funded by the European Union logo in png for web u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34" y="62781"/>
            <a:ext cx="4680520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6" y="0"/>
            <a:ext cx="182329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1317626"/>
            <a:ext cx="11975644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Пътят към разработването на оригинални игри по информационна грамотност в рамките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проект НАВИГЕЙТ: </a:t>
            </a:r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NaviGAMESearcher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(https://www.navigateproject.eu/navigamesearch-tool/)</a:t>
            </a:r>
            <a:endParaRPr lang="bg-BG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737761"/>
            <a:ext cx="4468315" cy="364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978" y="2737761"/>
            <a:ext cx="4508044" cy="364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64" y="6438900"/>
            <a:ext cx="10059272" cy="419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25" y="2737761"/>
            <a:ext cx="4508044" cy="362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1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6438900"/>
            <a:ext cx="10059272" cy="4190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2217"/>
              </p:ext>
            </p:extLst>
          </p:nvPr>
        </p:nvGraphicFramePr>
        <p:xfrm>
          <a:off x="381000" y="1600202"/>
          <a:ext cx="11363325" cy="4854795"/>
        </p:xfrm>
        <a:graphic>
          <a:graphicData uri="http://schemas.openxmlformats.org/drawingml/2006/table">
            <a:tbl>
              <a:tblPr/>
              <a:tblGrid>
                <a:gridCol w="3636302">
                  <a:extLst>
                    <a:ext uri="{9D8B030D-6E8A-4147-A177-3AD203B41FA5}">
                      <a16:colId xmlns:a16="http://schemas.microsoft.com/office/drawing/2014/main" val="347743906"/>
                    </a:ext>
                  </a:extLst>
                </a:gridCol>
                <a:gridCol w="7727023">
                  <a:extLst>
                    <a:ext uri="{9D8B030D-6E8A-4147-A177-3AD203B41FA5}">
                      <a16:colId xmlns:a16="http://schemas.microsoft.com/office/drawing/2014/main" val="1671119193"/>
                    </a:ext>
                  </a:extLst>
                </a:gridCol>
              </a:tblGrid>
              <a:tr h="711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Компетенции </a:t>
                      </a:r>
                      <a:r>
                        <a:rPr lang="ru-RU" sz="1300" b="1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bg-BG" sz="1300" b="1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Матрица относно съдържанието, дейностите и сферите за оценка</a:t>
                      </a:r>
                      <a:endParaRPr lang="bg-BG" sz="1300" dirty="0">
                        <a:solidFill>
                          <a:srgbClr val="31849B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Нужди на обучаемия и умения, които да бъдат развивани от игрите на НАВИГЕЙТ – да се даде приоритет на следните сфери</a:t>
                      </a:r>
                      <a:endParaRPr lang="bg-BG" sz="1300">
                        <a:solidFill>
                          <a:srgbClr val="31849B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970793"/>
                  </a:ext>
                </a:extLst>
              </a:tr>
              <a:tr h="877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Дигитални компетенции, свързани с недостоверното съдържание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</a:t>
                      </a: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Разкриване на недостоверно съдържание </a:t>
                      </a: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</a:t>
                      </a: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правила за безопасно сърфиране</a:t>
                      </a: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”,</a:t>
                      </a:r>
                      <a:endParaRPr lang="bg-BG" sz="1300" dirty="0">
                        <a:solidFill>
                          <a:srgbClr val="31849B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</a:t>
                      </a: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Разрешаване на проблеми - осъзнаване</a:t>
                      </a: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”,</a:t>
                      </a:r>
                      <a:endParaRPr lang="bg-BG" sz="1300" dirty="0">
                        <a:solidFill>
                          <a:srgbClr val="31849B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</a:t>
                      </a: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Компетенции, свързани със сигурността на информацията</a:t>
                      </a: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 и</a:t>
                      </a:r>
                      <a:endParaRPr lang="bg-BG" sz="1300" dirty="0">
                        <a:solidFill>
                          <a:srgbClr val="31849B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“Компетенции, свързани с комуникиране на информацията”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010237"/>
                  </a:ext>
                </a:extLst>
              </a:tr>
              <a:tr h="661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Управление и комуникиране на информацията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“Софтуер за управление на справките – умеете ли да го използвате?”,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“Цитиране и позоваване на източници – необходимо умение!” 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“Познаване на авторското право и лиценза </a:t>
                      </a:r>
                      <a:r>
                        <a:rPr lang="en-US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Creative Commons</a:t>
                      </a: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90466"/>
                  </a:ext>
                </a:extLst>
              </a:tr>
              <a:tr h="882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Планиране – намиране на релевантна информация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“Техники за търсене и специализирани инструменти за търсене – разполагате ли с ключа за тях?”,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“Какви са вашите знания за речници и таксономии?” 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“Определяне на стратегия и инструменти за търсене”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830097"/>
                  </a:ext>
                </a:extLst>
              </a:tr>
              <a:tr h="1043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Идентифициране и обхват - търсене /намиране на информация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“Познавате ли източниците на научна информация?”,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“Използване на библиотечните пътеводители – изследователски и тематични пътеводители”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“Умеете ли да прилагате принципите на ефективно търсене?” 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“Можете ли да идентифициране темата за търсене и да използвате ключови думи и изрази за търсене?”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185108"/>
                  </a:ext>
                </a:extLst>
              </a:tr>
              <a:tr h="661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Идентифициране, оценка и избягване на недостоверна информация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 е налице необходимост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Бележка</a:t>
                      </a: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bg-BG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пазара присъстват нови игри в тази сфера</a:t>
                      </a:r>
                      <a:r>
                        <a:rPr lang="ru-RU" sz="1300" dirty="0">
                          <a:solidFill>
                            <a:srgbClr val="31849B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bg-BG" sz="1300" dirty="0">
                        <a:solidFill>
                          <a:srgbClr val="31849B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96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343025"/>
            <a:ext cx="11966576" cy="958848"/>
          </a:xfrm>
        </p:spPr>
        <p:txBody>
          <a:bodyPr>
            <a:noAutofit/>
          </a:bodyPr>
          <a:lstStyle/>
          <a:p>
            <a:pPr algn="ctr"/>
            <a:r>
              <a:rPr lang="bg-BG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НАВИГЕЙТ – игри по информационна грамотност</a:t>
            </a:r>
            <a:br>
              <a:rPr lang="bg-BG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INFORMATION TRAP MANAGER</a:t>
            </a:r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(https</a:t>
            </a:r>
            <a:r>
              <a:rPr lang="en-GB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://www.navigateproject.eu/itm</a:t>
            </a:r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/)</a:t>
            </a:r>
            <a:endParaRPr lang="bg-BG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300" y="2443161"/>
            <a:ext cx="4743451" cy="438150"/>
          </a:xfrm>
        </p:spPr>
        <p:txBody>
          <a:bodyPr anchor="ctr"/>
          <a:lstStyle/>
          <a:p>
            <a:pPr algn="ctr"/>
            <a:r>
              <a:rPr lang="bg-BG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ТЕМИ</a:t>
            </a:r>
            <a:endParaRPr lang="bg-BG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4301" y="2881311"/>
            <a:ext cx="4743450" cy="3308351"/>
          </a:xfrm>
        </p:spPr>
        <p:txBody>
          <a:bodyPr anchor="ctr">
            <a:normAutofit/>
          </a:bodyPr>
          <a:lstStyle/>
          <a:p>
            <a:r>
              <a:rPr lang="bg-BG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Отворен достъп</a:t>
            </a:r>
          </a:p>
          <a:p>
            <a:r>
              <a:rPr lang="bg-BG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Междубиблиотечно заемане</a:t>
            </a:r>
          </a:p>
          <a:p>
            <a:r>
              <a:rPr lang="bg-BG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Научни бази данни</a:t>
            </a:r>
          </a:p>
          <a:p>
            <a:r>
              <a:rPr lang="bg-BG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Критерии за оценка на информацията</a:t>
            </a:r>
          </a:p>
          <a:p>
            <a:r>
              <a:rPr lang="bg-BG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Стилове и техники на цитиране</a:t>
            </a:r>
          </a:p>
          <a:p>
            <a:r>
              <a:rPr lang="bg-BG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Електронни библиотечни услуги</a:t>
            </a:r>
            <a:endParaRPr lang="bg-BG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57751" y="2226733"/>
            <a:ext cx="7223125" cy="654578"/>
          </a:xfrm>
        </p:spPr>
        <p:txBody>
          <a:bodyPr anchor="ctr"/>
          <a:lstStyle/>
          <a:p>
            <a:pPr algn="ctr"/>
            <a:r>
              <a:rPr lang="bg-BG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ЦЕЛИ НА ОБУЧЕНИЕТО</a:t>
            </a:r>
            <a:endParaRPr lang="bg-BG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57751" y="2760132"/>
            <a:ext cx="7223125" cy="37740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Да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са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наясно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с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различни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научни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информационни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ресурси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да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могат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да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използват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тематични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бази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данни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академични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списания 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Идентифициране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и обхват -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Търсене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на информация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разпознават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различните видове документи и да търси и анализира базова информация по зададена тема 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Идентифициране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и обхват –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Търсене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 информация)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 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имат знания и умения за организация на информацията по професионален и етичен начин: да демонстрират увереност и запознатост с проблемите на авторското право и сродните му права, както и да цитират различни </a:t>
            </a:r>
            <a:r>
              <a:rPr lang="ru-RU" sz="1300" dirty="0" err="1">
                <a:latin typeface="Cambria" panose="02040503050406030204" pitchFamily="18" charset="0"/>
                <a:ea typeface="Cambria" panose="02040503050406030204" pitchFamily="18" charset="0"/>
              </a:rPr>
              <a:t>документи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(Управление и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комуникиране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информацията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bg-BG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 могат да използват подходящи ресурси в определена предметна област по начин, спестяващ време и усилия </a:t>
            </a: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bg-BG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Идентифициране и обхват</a:t>
            </a:r>
            <a:r>
              <a:rPr lang="bg-BG" sz="1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bg-BG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Търсене на информация</a:t>
            </a: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bg-BG" sz="1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bg-BG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 могат да извличат текущото знание по дадена тема и да разграничават между основните типове документи и формати </a:t>
            </a: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bg-BG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Идентифициране и обхват </a:t>
            </a: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bg-BG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Търсене на информация</a:t>
            </a:r>
            <a:r>
              <a:rPr lang="en-US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bg-BG" sz="1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Да мисли и оценява критично намерената информация 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Идентифициране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оценка и </a:t>
            </a:r>
            <a:r>
              <a:rPr lang="ru-RU" sz="1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избягване</a:t>
            </a:r>
            <a:r>
              <a:rPr lang="ru-RU" sz="13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 недостоверна информация)</a:t>
            </a:r>
            <a:endParaRPr lang="bg-BG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" y="6534150"/>
            <a:ext cx="11966576" cy="32385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ИНФОРМАЦИОННА ГРАМОТНОСТ: ПОДХОДИ ЗА ОБУЧЕНИЕ ЧРЕЗ ИГРИ ЗА ИЗБЯГВАНЕ НА НЕДОСТОВЕРНО СЪДЪРЖАНИЕ NAVIGATE 2017-1-BG01-KA203-036383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0" y="1773331"/>
            <a:ext cx="6296025" cy="4239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640" y="1773330"/>
            <a:ext cx="6291510" cy="423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077" y="1773329"/>
            <a:ext cx="6296025" cy="423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64" y="6438900"/>
            <a:ext cx="10059272" cy="4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" y="1392737"/>
            <a:ext cx="11965577" cy="1325563"/>
          </a:xfrm>
        </p:spPr>
        <p:txBody>
          <a:bodyPr>
            <a:noAutofit/>
          </a:bodyPr>
          <a:lstStyle/>
          <a:p>
            <a:pPr algn="ctr"/>
            <a:r>
              <a:rPr lang="bg-BG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НАВИГЕЙТ – игри по информационна грамотност</a:t>
            </a:r>
            <a:br>
              <a:rPr lang="bg-BG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NAVIGATOR</a:t>
            </a:r>
            <a:r>
              <a:rPr lang="en-GB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(https</a:t>
            </a:r>
            <a:r>
              <a:rPr lang="en-GB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://www.navigateproject.eu/navigator</a:t>
            </a:r>
            <a:r>
              <a:rPr lang="en-GB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/)</a:t>
            </a:r>
            <a:endParaRPr lang="bg-BG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3211" y="2718300"/>
            <a:ext cx="5906589" cy="1679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Играта е базирана на подхода „Интегрирана инструкция“ и цели да накара играчите да изучат теста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CRAAP </a:t>
            </a:r>
            <a:r>
              <a:rPr lang="bg-BG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оценка на документи и източници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just">
              <a:buNone/>
            </a:pP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3021873"/>
            <a:ext cx="5906589" cy="315509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g-BG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 на обучението:</a:t>
            </a:r>
          </a:p>
          <a:p>
            <a:pPr marL="0" indent="0" algn="ctr">
              <a:buNone/>
            </a:pPr>
            <a:r>
              <a:rPr lang="bg-BG" sz="2700" dirty="0"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bg-BG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 да се идентифицира, оценява и предотвратява създаването, използването и разпространението на недостоверна информация</a:t>
            </a:r>
            <a:endParaRPr lang="bg-BG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37" y="4005942"/>
            <a:ext cx="2133600" cy="245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64" y="6438900"/>
            <a:ext cx="10059272" cy="4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6438900"/>
            <a:ext cx="10059272" cy="419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229" t="8878" r="33068" b="8658"/>
          <a:stretch/>
        </p:blipFill>
        <p:spPr>
          <a:xfrm>
            <a:off x="152838" y="1404784"/>
            <a:ext cx="3657600" cy="5034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81" t="11563" r="33715" b="4597"/>
          <a:stretch/>
        </p:blipFill>
        <p:spPr>
          <a:xfrm>
            <a:off x="4267201" y="1404784"/>
            <a:ext cx="3657599" cy="5034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5177" t="11756" r="33489" b="8576"/>
          <a:stretch/>
        </p:blipFill>
        <p:spPr>
          <a:xfrm>
            <a:off x="8381564" y="1404784"/>
            <a:ext cx="3511432" cy="5034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68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1843</Words>
  <Application>Microsoft Office PowerPoint</Application>
  <PresentationFormat>Widescreen</PresentationFormat>
  <Paragraphs>134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30</vt:i4>
      </vt:variant>
    </vt:vector>
  </HeadingPairs>
  <TitlesOfParts>
    <vt:vector size="56" baseType="lpstr">
      <vt:lpstr>맑은 고딕</vt:lpstr>
      <vt:lpstr>Aptos</vt:lpstr>
      <vt:lpstr>Aptos Display</vt:lpstr>
      <vt:lpstr>Arial</vt:lpstr>
      <vt:lpstr>Book Antiqua</vt:lpstr>
      <vt:lpstr>Calibri</vt:lpstr>
      <vt:lpstr>Calibri Light</vt:lpstr>
      <vt:lpstr>Cambria</vt:lpstr>
      <vt:lpstr>Helvetica</vt:lpstr>
      <vt:lpstr>Roboto</vt:lpstr>
      <vt:lpstr>Times New Roman</vt:lpstr>
      <vt:lpstr>Wingdings</vt:lpstr>
      <vt:lpstr>Office Theme</vt:lpstr>
      <vt:lpstr>1_Personalizza struttura</vt:lpstr>
      <vt:lpstr>4_Personalizza struttura</vt:lpstr>
      <vt:lpstr>5_Personalizza struttura</vt:lpstr>
      <vt:lpstr>1_Office Theme</vt:lpstr>
      <vt:lpstr>2_Office Theme</vt:lpstr>
      <vt:lpstr>3_Office Theme</vt:lpstr>
      <vt:lpstr>4_Office Theme</vt:lpstr>
      <vt:lpstr>6_Office Theme</vt:lpstr>
      <vt:lpstr>5_Office Theme</vt:lpstr>
      <vt:lpstr>7_Office Theme</vt:lpstr>
      <vt:lpstr>8_Office Theme</vt:lpstr>
      <vt:lpstr>9_Office Theme</vt:lpstr>
      <vt:lpstr>10_Office Theme</vt:lpstr>
      <vt:lpstr> Образователни игри, платформи и проекти, свързани с игрово-базирано обучение   Доц. Марина Енчева, УниБИТ</vt:lpstr>
      <vt:lpstr>Цел и задачи</vt:lpstr>
      <vt:lpstr>PowerPoint Presentation</vt:lpstr>
      <vt:lpstr>Пътят към разработването на оригинални игри по информационна грамотност в рамките на проект НАВИГЕЙТ: NaviGAMESearcher (https://www.navigateproject.eu/navigamesearch-tool/)</vt:lpstr>
      <vt:lpstr>PowerPoint Presentation</vt:lpstr>
      <vt:lpstr>НАВИГЕЙТ – игри по информационна грамотност INFORMATION TRAP MANAGER (https://www.navigateproject.eu/itm/)</vt:lpstr>
      <vt:lpstr>PowerPoint Presentation</vt:lpstr>
      <vt:lpstr>НАВИГЕЙТ – игри по информационна грамотност NAVIGATOR (https://www.navigateproject.eu/navigator/)</vt:lpstr>
      <vt:lpstr>PowerPoint Presentation</vt:lpstr>
      <vt:lpstr>PowerPoint Presentation</vt:lpstr>
      <vt:lpstr>PowerPoint Presentation</vt:lpstr>
      <vt:lpstr>Финалния  изглед на  инструмента</vt:lpstr>
      <vt:lpstr>PowerPoint Presentation</vt:lpstr>
      <vt:lpstr>ПР 4: Разработване на игра за преподаване на трансграмотност</vt:lpstr>
      <vt:lpstr>Играта LEA накратко</vt:lpstr>
      <vt:lpstr>Концепцията на LEA</vt:lpstr>
      <vt:lpstr>Цели на LEA</vt:lpstr>
      <vt:lpstr>LEA: 6 фази на изследователския цикъл⥁</vt:lpstr>
      <vt:lpstr>Играта LEA цели да промотира…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Проекти в областта на информационната грамотност, дигиталните компетенции и игрово-базираното обучение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p.zlatkova</dc:creator>
  <cp:lastModifiedBy>Windows User</cp:lastModifiedBy>
  <cp:revision>157</cp:revision>
  <dcterms:created xsi:type="dcterms:W3CDTF">2020-12-01T11:09:25Z</dcterms:created>
  <dcterms:modified xsi:type="dcterms:W3CDTF">2025-04-28T17:34:34Z</dcterms:modified>
</cp:coreProperties>
</file>