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5" r:id="rId2"/>
    <p:sldMasterId id="2147483677" r:id="rId3"/>
    <p:sldMasterId id="2147483689" r:id="rId4"/>
  </p:sldMasterIdLst>
  <p:notesMasterIdLst>
    <p:notesMasterId r:id="rId19"/>
  </p:notesMasterIdLst>
  <p:sldIdLst>
    <p:sldId id="256" r:id="rId5"/>
    <p:sldId id="257" r:id="rId6"/>
    <p:sldId id="261" r:id="rId7"/>
    <p:sldId id="265" r:id="rId8"/>
    <p:sldId id="267" r:id="rId9"/>
    <p:sldId id="270" r:id="rId10"/>
    <p:sldId id="269" r:id="rId11"/>
    <p:sldId id="271" r:id="rId12"/>
    <p:sldId id="273" r:id="rId13"/>
    <p:sldId id="275" r:id="rId14"/>
    <p:sldId id="277" r:id="rId15"/>
    <p:sldId id="278" r:id="rId16"/>
    <p:sldId id="274" r:id="rId17"/>
    <p:sldId id="276" r:id="rId18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571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EF2342-2A28-41FF-BC92-0667D7B35D7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E31FF7F-C46F-458C-9565-77DE45841AEC}">
      <dgm:prSet/>
      <dgm:spPr/>
      <dgm:t>
        <a:bodyPr/>
        <a:lstStyle/>
        <a:p>
          <a:r>
            <a:rPr lang="bg-BG" dirty="0">
              <a:latin typeface="Cambria" panose="02040503050406030204" pitchFamily="18" charset="0"/>
              <a:ea typeface="Cambria" panose="02040503050406030204" pitchFamily="18" charset="0"/>
            </a:rPr>
            <a:t>Целта на проекта е да се разработи образователен инструмент (в две части: теоретична и практическа), който да се прилага от библиотечни специалисти и университетски преподаватели в ежедневната им работа.</a:t>
          </a:r>
          <a:endParaRPr lang="en-US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EE0E646-B6B6-45E9-A116-73AF294291C9}" type="parTrans" cxnId="{F2728E72-2FD0-4CDC-9CA6-6763B2E37653}">
      <dgm:prSet/>
      <dgm:spPr/>
      <dgm:t>
        <a:bodyPr/>
        <a:lstStyle/>
        <a:p>
          <a:endParaRPr lang="en-US"/>
        </a:p>
      </dgm:t>
    </dgm:pt>
    <dgm:pt modelId="{C725ED17-8FE7-4B30-9FF2-7C3B475146FE}" type="sibTrans" cxnId="{F2728E72-2FD0-4CDC-9CA6-6763B2E37653}">
      <dgm:prSet/>
      <dgm:spPr/>
      <dgm:t>
        <a:bodyPr/>
        <a:lstStyle/>
        <a:p>
          <a:endParaRPr lang="en-US"/>
        </a:p>
      </dgm:t>
    </dgm:pt>
    <dgm:pt modelId="{844FC947-0FA7-41BB-92A6-C5F1BAC8E558}">
      <dgm:prSet/>
      <dgm:spPr/>
      <dgm:t>
        <a:bodyPr/>
        <a:lstStyle/>
        <a:p>
          <a:r>
            <a:rPr lang="bg-BG" dirty="0">
              <a:latin typeface="Cambria" panose="02040503050406030204" pitchFamily="18" charset="0"/>
              <a:ea typeface="Cambria" panose="02040503050406030204" pitchFamily="18" charset="0"/>
            </a:rPr>
            <a:t>Крайният резултат ще бъде безплатно образователно съдържание, което да се използва от широк кръг заинтересовани страни: преподаватели, библиотекари, студенти, потребители на библиотеки, журналисти и медийни специалисти. </a:t>
          </a:r>
          <a:endParaRPr lang="en-US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403F11A-1245-4270-8917-A0D97EECC4F6}" type="parTrans" cxnId="{633EEC30-60D0-4438-8CB1-52BC07488827}">
      <dgm:prSet/>
      <dgm:spPr/>
      <dgm:t>
        <a:bodyPr/>
        <a:lstStyle/>
        <a:p>
          <a:endParaRPr lang="en-US"/>
        </a:p>
      </dgm:t>
    </dgm:pt>
    <dgm:pt modelId="{3EE549FC-DE8D-41B1-8D95-1173F689D030}" type="sibTrans" cxnId="{633EEC30-60D0-4438-8CB1-52BC07488827}">
      <dgm:prSet/>
      <dgm:spPr/>
      <dgm:t>
        <a:bodyPr/>
        <a:lstStyle/>
        <a:p>
          <a:endParaRPr lang="en-US"/>
        </a:p>
      </dgm:t>
    </dgm:pt>
    <dgm:pt modelId="{D8978EC8-AE7C-482D-970A-B0D84DDA30AA}" type="pres">
      <dgm:prSet presAssocID="{4CEF2342-2A28-41FF-BC92-0667D7B35D72}" presName="linear" presStyleCnt="0">
        <dgm:presLayoutVars>
          <dgm:animLvl val="lvl"/>
          <dgm:resizeHandles val="exact"/>
        </dgm:presLayoutVars>
      </dgm:prSet>
      <dgm:spPr/>
    </dgm:pt>
    <dgm:pt modelId="{3764BD2D-C09E-4B4F-8D7B-89921ECD2BDA}" type="pres">
      <dgm:prSet presAssocID="{2E31FF7F-C46F-458C-9565-77DE45841AE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BACF820-4E3A-4AE3-83A7-683120DD930B}" type="pres">
      <dgm:prSet presAssocID="{C725ED17-8FE7-4B30-9FF2-7C3B475146FE}" presName="spacer" presStyleCnt="0"/>
      <dgm:spPr/>
    </dgm:pt>
    <dgm:pt modelId="{A4317A5F-ABE5-485E-BC54-9718003F714A}" type="pres">
      <dgm:prSet presAssocID="{844FC947-0FA7-41BB-92A6-C5F1BAC8E558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633EEC30-60D0-4438-8CB1-52BC07488827}" srcId="{4CEF2342-2A28-41FF-BC92-0667D7B35D72}" destId="{844FC947-0FA7-41BB-92A6-C5F1BAC8E558}" srcOrd="1" destOrd="0" parTransId="{C403F11A-1245-4270-8917-A0D97EECC4F6}" sibTransId="{3EE549FC-DE8D-41B1-8D95-1173F689D030}"/>
    <dgm:cxn modelId="{4D752B47-5F61-43A5-8BFA-E3EF7E03ACC7}" type="presOf" srcId="{4CEF2342-2A28-41FF-BC92-0667D7B35D72}" destId="{D8978EC8-AE7C-482D-970A-B0D84DDA30AA}" srcOrd="0" destOrd="0" presId="urn:microsoft.com/office/officeart/2005/8/layout/vList2"/>
    <dgm:cxn modelId="{A594C46E-C224-4B02-879C-5CD53436CAEF}" type="presOf" srcId="{2E31FF7F-C46F-458C-9565-77DE45841AEC}" destId="{3764BD2D-C09E-4B4F-8D7B-89921ECD2BDA}" srcOrd="0" destOrd="0" presId="urn:microsoft.com/office/officeart/2005/8/layout/vList2"/>
    <dgm:cxn modelId="{F2728E72-2FD0-4CDC-9CA6-6763B2E37653}" srcId="{4CEF2342-2A28-41FF-BC92-0667D7B35D72}" destId="{2E31FF7F-C46F-458C-9565-77DE45841AEC}" srcOrd="0" destOrd="0" parTransId="{CEE0E646-B6B6-45E9-A116-73AF294291C9}" sibTransId="{C725ED17-8FE7-4B30-9FF2-7C3B475146FE}"/>
    <dgm:cxn modelId="{D69F43ED-3A31-4784-935A-BC299E96B9BA}" type="presOf" srcId="{844FC947-0FA7-41BB-92A6-C5F1BAC8E558}" destId="{A4317A5F-ABE5-485E-BC54-9718003F714A}" srcOrd="0" destOrd="0" presId="urn:microsoft.com/office/officeart/2005/8/layout/vList2"/>
    <dgm:cxn modelId="{09CB4597-6B18-4707-A885-6BC06F84E91A}" type="presParOf" srcId="{D8978EC8-AE7C-482D-970A-B0D84DDA30AA}" destId="{3764BD2D-C09E-4B4F-8D7B-89921ECD2BDA}" srcOrd="0" destOrd="0" presId="urn:microsoft.com/office/officeart/2005/8/layout/vList2"/>
    <dgm:cxn modelId="{284C0029-7F34-4AA7-BCFD-EBBDB0D4F2B8}" type="presParOf" srcId="{D8978EC8-AE7C-482D-970A-B0D84DDA30AA}" destId="{BBACF820-4E3A-4AE3-83A7-683120DD930B}" srcOrd="1" destOrd="0" presId="urn:microsoft.com/office/officeart/2005/8/layout/vList2"/>
    <dgm:cxn modelId="{3C7B5CFB-C1EF-4481-809C-7318938F994C}" type="presParOf" srcId="{D8978EC8-AE7C-482D-970A-B0D84DDA30AA}" destId="{A4317A5F-ABE5-485E-BC54-9718003F714A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250F48-CE46-4405-A794-91713CD0DCA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E5060E-6E70-4102-9843-CFCAE7FE541C}">
      <dgm:prSet custT="1"/>
      <dgm:spPr/>
      <dgm:t>
        <a:bodyPr/>
        <a:lstStyle/>
        <a:p>
          <a:r>
            <a:rPr lang="bg-BG" sz="2400" b="1" dirty="0">
              <a:latin typeface="Cambria" panose="02040503050406030204" pitchFamily="18" charset="0"/>
              <a:ea typeface="Cambria" panose="02040503050406030204" pitchFamily="18" charset="0"/>
            </a:rPr>
            <a:t>Обучителни центрове</a:t>
          </a:r>
          <a:endParaRPr lang="en-US" sz="24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C5A58F0-9AE9-4C0A-88D0-10256E8531E7}" type="parTrans" cxnId="{DF615298-8438-446C-8B7B-D9E2C79FD118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F7FBC76-FF7C-4915-A25D-09911B22AAC7}" type="sibTrans" cxnId="{DF615298-8438-446C-8B7B-D9E2C79FD118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A4202B9-69DD-40C4-B1DB-E8D47BCDDA11}">
      <dgm:prSet custT="1"/>
      <dgm:spPr/>
      <dgm:t>
        <a:bodyPr/>
        <a:lstStyle/>
        <a:p>
          <a:r>
            <a:rPr lang="bg-BG" sz="1800" dirty="0">
              <a:latin typeface="Cambria" panose="02040503050406030204" pitchFamily="18" charset="0"/>
              <a:ea typeface="Cambria" panose="02040503050406030204" pitchFamily="18" charset="0"/>
            </a:rPr>
            <a:t>Регионалните библиотеки в гр. Велико Търново, гр. Добрич, гр. Пловдив, гр. Русе, гр. Стара Загора</a:t>
          </a:r>
          <a:endParaRPr lang="en-US" sz="18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0F5A4A4-8926-4DBF-A22F-F7DBB5542426}" type="parTrans" cxnId="{1D5F623F-9DBD-44A7-8842-51AB4E25013C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C26D0CB-F791-46C8-AE94-2426C35BAEC2}" type="sibTrans" cxnId="{1D5F623F-9DBD-44A7-8842-51AB4E25013C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E442B5C-606F-4AA8-A888-80E9C0ED7884}">
      <dgm:prSet custT="1"/>
      <dgm:spPr/>
      <dgm:t>
        <a:bodyPr/>
        <a:lstStyle/>
        <a:p>
          <a:r>
            <a:rPr lang="bg-BG" sz="1800" dirty="0">
              <a:latin typeface="Cambria" panose="02040503050406030204" pitchFamily="18" charset="0"/>
              <a:ea typeface="Cambria" panose="02040503050406030204" pitchFamily="18" charset="0"/>
            </a:rPr>
            <a:t>Столична библиотека</a:t>
          </a:r>
          <a:endParaRPr lang="en-US" sz="18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C67E6C4-5EDF-4795-9D1C-FFF1A16065DD}" type="parTrans" cxnId="{3754CE73-400B-4D93-BE32-51CA54170C57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5E82CB2-9B7C-47C4-97A2-CCF97C476B7D}" type="sibTrans" cxnId="{3754CE73-400B-4D93-BE32-51CA54170C57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B5405B9-3DFC-4A64-B465-F2050BACCDD4}">
      <dgm:prSet custT="1"/>
      <dgm:spPr/>
      <dgm:t>
        <a:bodyPr/>
        <a:lstStyle/>
        <a:p>
          <a:r>
            <a:rPr lang="bg-BG" sz="2400" b="1" dirty="0">
              <a:latin typeface="Cambria" panose="02040503050406030204" pitchFamily="18" charset="0"/>
              <a:ea typeface="Cambria" panose="02040503050406030204" pitchFamily="18" charset="0"/>
            </a:rPr>
            <a:t>Ключови библиотекари - 11</a:t>
          </a:r>
          <a:endParaRPr lang="en-US" sz="24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E0F870C-D067-4802-8EA8-720B8D99A532}" type="parTrans" cxnId="{13F3E887-135A-47CF-8C0D-D4B120FA431F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B3A5731-12A6-4855-84A9-2FF7DF04346C}" type="sibTrans" cxnId="{13F3E887-135A-47CF-8C0D-D4B120FA431F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74A50D5-727B-46F0-8096-61EB04081D22}">
      <dgm:prSet custT="1"/>
      <dgm:spPr/>
      <dgm:t>
        <a:bodyPr/>
        <a:lstStyle/>
        <a:p>
          <a:r>
            <a:rPr lang="bg-BG" sz="2000" dirty="0">
              <a:latin typeface="Cambria" panose="02040503050406030204" pitchFamily="18" charset="0"/>
              <a:ea typeface="Cambria" panose="02040503050406030204" pitchFamily="18" charset="0"/>
            </a:rPr>
            <a:t>По един библиотекар от регионалните библиотеки във Велико Търново, Ловеч, Ямбол, Добрич, Стара Загора, Русе, Пловдив, Пазарджик. </a:t>
          </a:r>
          <a:endParaRPr lang="en-US" sz="20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66D0813-9CBA-4B0B-8207-AAC7634791F1}" type="parTrans" cxnId="{697D73C3-5A12-446D-B4BE-CA1BC6FF00C5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140976F-8A10-458A-AD96-3F4392F4C909}" type="sibTrans" cxnId="{697D73C3-5A12-446D-B4BE-CA1BC6FF00C5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DA1E1D3-D7E7-40C9-A888-363291B0BA4E}">
      <dgm:prSet custT="1"/>
      <dgm:spPr/>
      <dgm:t>
        <a:bodyPr/>
        <a:lstStyle/>
        <a:p>
          <a:r>
            <a:rPr lang="bg-BG" sz="2000">
              <a:latin typeface="Cambria" panose="02040503050406030204" pitchFamily="18" charset="0"/>
              <a:ea typeface="Cambria" panose="02040503050406030204" pitchFamily="18" charset="0"/>
            </a:rPr>
            <a:t>Двама библиотекари от Регионална библиотека – Силистра</a:t>
          </a:r>
          <a:endParaRPr lang="en-US" sz="200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6876FCB-68B7-42FA-BCC7-E44F36292597}" type="parTrans" cxnId="{F4270B97-1001-4C57-A550-8C9597C5FC02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FCBB8C5-B49F-4928-A694-640792409479}" type="sibTrans" cxnId="{F4270B97-1001-4C57-A550-8C9597C5FC02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32633A4-F7AD-4FE5-B3D4-CEE67CAF778F}">
      <dgm:prSet custT="1"/>
      <dgm:spPr/>
      <dgm:t>
        <a:bodyPr/>
        <a:lstStyle/>
        <a:p>
          <a:r>
            <a:rPr lang="bg-BG" sz="2000" dirty="0">
              <a:latin typeface="Cambria" panose="02040503050406030204" pitchFamily="18" charset="0"/>
              <a:ea typeface="Cambria" panose="02040503050406030204" pitchFamily="18" charset="0"/>
            </a:rPr>
            <a:t>1 библиотекар от Столична библиотека</a:t>
          </a:r>
          <a:endParaRPr lang="en-US" sz="20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49BA645-9B62-4AC9-83D4-9A1C3EACF8E4}" type="parTrans" cxnId="{B8C7CDF6-F848-42F4-A339-0C684E7CF1D4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A6EA1B1-8E94-4BEF-9C93-BD1536CAB6AF}" type="sibTrans" cxnId="{B8C7CDF6-F848-42F4-A339-0C684E7CF1D4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3192CDC-E6F8-4596-9CBB-642CE9F086EF}" type="pres">
      <dgm:prSet presAssocID="{85250F48-CE46-4405-A794-91713CD0DCA2}" presName="linear" presStyleCnt="0">
        <dgm:presLayoutVars>
          <dgm:animLvl val="lvl"/>
          <dgm:resizeHandles val="exact"/>
        </dgm:presLayoutVars>
      </dgm:prSet>
      <dgm:spPr/>
    </dgm:pt>
    <dgm:pt modelId="{B6F2D37A-5806-4C7D-A3CD-17B7714B0D82}" type="pres">
      <dgm:prSet presAssocID="{BBE5060E-6E70-4102-9843-CFCAE7FE541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7E7CF37-143B-4FB9-9049-B008E877F9FC}" type="pres">
      <dgm:prSet presAssocID="{BBE5060E-6E70-4102-9843-CFCAE7FE541C}" presName="childText" presStyleLbl="revTx" presStyleIdx="0" presStyleCnt="2">
        <dgm:presLayoutVars>
          <dgm:bulletEnabled val="1"/>
        </dgm:presLayoutVars>
      </dgm:prSet>
      <dgm:spPr/>
    </dgm:pt>
    <dgm:pt modelId="{21E2C3D3-A7CA-4046-8B45-C4E5432DD3F4}" type="pres">
      <dgm:prSet presAssocID="{EB5405B9-3DFC-4A64-B465-F2050BACCDD4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0AD684E-CA85-4BB2-97E1-4FE9A6B9EE67}" type="pres">
      <dgm:prSet presAssocID="{EB5405B9-3DFC-4A64-B465-F2050BACCDD4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51A20215-68EA-4B49-B533-F2E21481EE2E}" type="presOf" srcId="{274A50D5-727B-46F0-8096-61EB04081D22}" destId="{A0AD684E-CA85-4BB2-97E1-4FE9A6B9EE67}" srcOrd="0" destOrd="0" presId="urn:microsoft.com/office/officeart/2005/8/layout/vList2"/>
    <dgm:cxn modelId="{8DB19518-D39F-4883-9F12-EF1B77134215}" type="presOf" srcId="{FDA1E1D3-D7E7-40C9-A888-363291B0BA4E}" destId="{A0AD684E-CA85-4BB2-97E1-4FE9A6B9EE67}" srcOrd="0" destOrd="1" presId="urn:microsoft.com/office/officeart/2005/8/layout/vList2"/>
    <dgm:cxn modelId="{15BAB222-B17A-4C2C-A4FF-3F80C865556F}" type="presOf" srcId="{EB5405B9-3DFC-4A64-B465-F2050BACCDD4}" destId="{21E2C3D3-A7CA-4046-8B45-C4E5432DD3F4}" srcOrd="0" destOrd="0" presId="urn:microsoft.com/office/officeart/2005/8/layout/vList2"/>
    <dgm:cxn modelId="{1D5F623F-9DBD-44A7-8842-51AB4E25013C}" srcId="{BBE5060E-6E70-4102-9843-CFCAE7FE541C}" destId="{4A4202B9-69DD-40C4-B1DB-E8D47BCDDA11}" srcOrd="0" destOrd="0" parTransId="{00F5A4A4-8926-4DBF-A22F-F7DBB5542426}" sibTransId="{EC26D0CB-F791-46C8-AE94-2426C35BAEC2}"/>
    <dgm:cxn modelId="{F3DC9143-6DB5-45DB-8AFB-94B04DA8C234}" type="presOf" srcId="{3E442B5C-606F-4AA8-A888-80E9C0ED7884}" destId="{67E7CF37-143B-4FB9-9049-B008E877F9FC}" srcOrd="0" destOrd="1" presId="urn:microsoft.com/office/officeart/2005/8/layout/vList2"/>
    <dgm:cxn modelId="{E7AD7B45-4B84-4B6F-8E0D-7AF25BAF3245}" type="presOf" srcId="{C32633A4-F7AD-4FE5-B3D4-CEE67CAF778F}" destId="{A0AD684E-CA85-4BB2-97E1-4FE9A6B9EE67}" srcOrd="0" destOrd="2" presId="urn:microsoft.com/office/officeart/2005/8/layout/vList2"/>
    <dgm:cxn modelId="{3754CE73-400B-4D93-BE32-51CA54170C57}" srcId="{BBE5060E-6E70-4102-9843-CFCAE7FE541C}" destId="{3E442B5C-606F-4AA8-A888-80E9C0ED7884}" srcOrd="1" destOrd="0" parTransId="{4C67E6C4-5EDF-4795-9D1C-FFF1A16065DD}" sibTransId="{15E82CB2-9B7C-47C4-97A2-CCF97C476B7D}"/>
    <dgm:cxn modelId="{310F5F7F-5E0E-4599-ACB2-62006442A2E1}" type="presOf" srcId="{BBE5060E-6E70-4102-9843-CFCAE7FE541C}" destId="{B6F2D37A-5806-4C7D-A3CD-17B7714B0D82}" srcOrd="0" destOrd="0" presId="urn:microsoft.com/office/officeart/2005/8/layout/vList2"/>
    <dgm:cxn modelId="{13F3E887-135A-47CF-8C0D-D4B120FA431F}" srcId="{85250F48-CE46-4405-A794-91713CD0DCA2}" destId="{EB5405B9-3DFC-4A64-B465-F2050BACCDD4}" srcOrd="1" destOrd="0" parTransId="{FE0F870C-D067-4802-8EA8-720B8D99A532}" sibTransId="{CB3A5731-12A6-4855-84A9-2FF7DF04346C}"/>
    <dgm:cxn modelId="{F4270B97-1001-4C57-A550-8C9597C5FC02}" srcId="{EB5405B9-3DFC-4A64-B465-F2050BACCDD4}" destId="{FDA1E1D3-D7E7-40C9-A888-363291B0BA4E}" srcOrd="1" destOrd="0" parTransId="{E6876FCB-68B7-42FA-BCC7-E44F36292597}" sibTransId="{BFCBB8C5-B49F-4928-A694-640792409479}"/>
    <dgm:cxn modelId="{DF615298-8438-446C-8B7B-D9E2C79FD118}" srcId="{85250F48-CE46-4405-A794-91713CD0DCA2}" destId="{BBE5060E-6E70-4102-9843-CFCAE7FE541C}" srcOrd="0" destOrd="0" parTransId="{3C5A58F0-9AE9-4C0A-88D0-10256E8531E7}" sibTransId="{1F7FBC76-FF7C-4915-A25D-09911B22AAC7}"/>
    <dgm:cxn modelId="{729441A6-F1BB-44F8-B5A2-5F315EC61127}" type="presOf" srcId="{85250F48-CE46-4405-A794-91713CD0DCA2}" destId="{A3192CDC-E6F8-4596-9CBB-642CE9F086EF}" srcOrd="0" destOrd="0" presId="urn:microsoft.com/office/officeart/2005/8/layout/vList2"/>
    <dgm:cxn modelId="{697D73C3-5A12-446D-B4BE-CA1BC6FF00C5}" srcId="{EB5405B9-3DFC-4A64-B465-F2050BACCDD4}" destId="{274A50D5-727B-46F0-8096-61EB04081D22}" srcOrd="0" destOrd="0" parTransId="{366D0813-9CBA-4B0B-8207-AAC7634791F1}" sibTransId="{4140976F-8A10-458A-AD96-3F4392F4C909}"/>
    <dgm:cxn modelId="{4BDB9AE2-49D2-4F5C-8457-30A9D5C4E28F}" type="presOf" srcId="{4A4202B9-69DD-40C4-B1DB-E8D47BCDDA11}" destId="{67E7CF37-143B-4FB9-9049-B008E877F9FC}" srcOrd="0" destOrd="0" presId="urn:microsoft.com/office/officeart/2005/8/layout/vList2"/>
    <dgm:cxn modelId="{B8C7CDF6-F848-42F4-A339-0C684E7CF1D4}" srcId="{EB5405B9-3DFC-4A64-B465-F2050BACCDD4}" destId="{C32633A4-F7AD-4FE5-B3D4-CEE67CAF778F}" srcOrd="2" destOrd="0" parTransId="{849BA645-9B62-4AC9-83D4-9A1C3EACF8E4}" sibTransId="{4A6EA1B1-8E94-4BEF-9C93-BD1536CAB6AF}"/>
    <dgm:cxn modelId="{FE0C3D8C-629B-43EF-B891-9A2A612A7EFB}" type="presParOf" srcId="{A3192CDC-E6F8-4596-9CBB-642CE9F086EF}" destId="{B6F2D37A-5806-4C7D-A3CD-17B7714B0D82}" srcOrd="0" destOrd="0" presId="urn:microsoft.com/office/officeart/2005/8/layout/vList2"/>
    <dgm:cxn modelId="{1E5DE40F-BB77-4C08-991B-655D9B10A6B8}" type="presParOf" srcId="{A3192CDC-E6F8-4596-9CBB-642CE9F086EF}" destId="{67E7CF37-143B-4FB9-9049-B008E877F9FC}" srcOrd="1" destOrd="0" presId="urn:microsoft.com/office/officeart/2005/8/layout/vList2"/>
    <dgm:cxn modelId="{A1D3759F-3352-49CC-AF2C-BEBCCDA5D0B5}" type="presParOf" srcId="{A3192CDC-E6F8-4596-9CBB-642CE9F086EF}" destId="{21E2C3D3-A7CA-4046-8B45-C4E5432DD3F4}" srcOrd="2" destOrd="0" presId="urn:microsoft.com/office/officeart/2005/8/layout/vList2"/>
    <dgm:cxn modelId="{CF05A84B-CEB3-4ACC-8106-BD9915EDA07A}" type="presParOf" srcId="{A3192CDC-E6F8-4596-9CBB-642CE9F086EF}" destId="{A0AD684E-CA85-4BB2-97E1-4FE9A6B9EE67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DE3362F-3F30-4719-8A96-5F0D5BEE6E2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14A30C1-0FA0-4F77-87C8-6F5A3CAFE9AA}">
      <dgm:prSet custT="1"/>
      <dgm:spPr/>
      <dgm:t>
        <a:bodyPr/>
        <a:lstStyle/>
        <a:p>
          <a:r>
            <a:rPr lang="bg-BG" sz="1600" dirty="0">
              <a:latin typeface="Cambria" panose="02040503050406030204" pitchFamily="18" charset="0"/>
              <a:ea typeface="Cambria" panose="02040503050406030204" pitchFamily="18" charset="0"/>
            </a:rPr>
            <a:t>Цели да развие умения за:</a:t>
          </a:r>
          <a:endParaRPr lang="en-US" sz="16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6C6F4BD-D874-4470-8D2F-F520FB568137}" type="parTrans" cxnId="{7627447D-E6FA-4855-9AA2-E26BA0C67608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ED87514-C30E-4011-89E9-0DC23B32DFE3}" type="sibTrans" cxnId="{7627447D-E6FA-4855-9AA2-E26BA0C67608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D19E3B6-E3EC-4046-B5EE-2DCB00964F0F}">
      <dgm:prSet custT="1"/>
      <dgm:spPr/>
      <dgm:t>
        <a:bodyPr/>
        <a:lstStyle/>
        <a:p>
          <a:r>
            <a:rPr lang="ru-RU" sz="1400" dirty="0" err="1">
              <a:latin typeface="Cambria" panose="02040503050406030204" pitchFamily="18" charset="0"/>
              <a:ea typeface="Cambria" panose="02040503050406030204" pitchFamily="18" charset="0"/>
            </a:rPr>
            <a:t>Култивиране</a:t>
          </a:r>
          <a:r>
            <a:rPr lang="ru-RU" sz="1400" dirty="0">
              <a:latin typeface="Cambria" panose="02040503050406030204" pitchFamily="18" charset="0"/>
              <a:ea typeface="Cambria" panose="02040503050406030204" pitchFamily="18" charset="0"/>
            </a:rPr>
            <a:t> на способности за критично </a:t>
          </a:r>
          <a:r>
            <a:rPr lang="ru-RU" sz="1400" dirty="0" err="1">
              <a:latin typeface="Cambria" panose="02040503050406030204" pitchFamily="18" charset="0"/>
              <a:ea typeface="Cambria" panose="02040503050406030204" pitchFamily="18" charset="0"/>
            </a:rPr>
            <a:t>мислене</a:t>
          </a:r>
          <a:endParaRPr lang="en-US" sz="14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967A016-1337-4627-860A-647BDEBB795F}" type="parTrans" cxnId="{6474EB4D-4A5A-40A2-A6B6-1AAA67179ACA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87586CB-C2FA-4924-8E0D-71686DA53503}" type="sibTrans" cxnId="{6474EB4D-4A5A-40A2-A6B6-1AAA67179ACA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2622F00-0C2A-49CB-ACA5-EED577E4792E}">
      <dgm:prSet custT="1"/>
      <dgm:spPr/>
      <dgm:t>
        <a:bodyPr/>
        <a:lstStyle/>
        <a:p>
          <a:r>
            <a:rPr lang="ru-RU" sz="1400" dirty="0" err="1">
              <a:latin typeface="Cambria" panose="02040503050406030204" pitchFamily="18" charset="0"/>
              <a:ea typeface="Cambria" panose="02040503050406030204" pitchFamily="18" charset="0"/>
            </a:rPr>
            <a:t>Разбиране</a:t>
          </a:r>
          <a:r>
            <a:rPr lang="ru-RU" sz="1400" dirty="0">
              <a:latin typeface="Cambria" panose="02040503050406030204" pitchFamily="18" charset="0"/>
              <a:ea typeface="Cambria" panose="02040503050406030204" pitchFamily="18" charset="0"/>
            </a:rPr>
            <a:t> на </a:t>
          </a:r>
          <a:r>
            <a:rPr lang="ru-RU" sz="1400" dirty="0" err="1">
              <a:latin typeface="Cambria" panose="02040503050406030204" pitchFamily="18" charset="0"/>
              <a:ea typeface="Cambria" panose="02040503050406030204" pitchFamily="18" charset="0"/>
            </a:rPr>
            <a:t>влиянието</a:t>
          </a:r>
          <a:r>
            <a:rPr lang="ru-RU" sz="1400" dirty="0">
              <a:latin typeface="Cambria" panose="02040503050406030204" pitchFamily="18" charset="0"/>
              <a:ea typeface="Cambria" panose="02040503050406030204" pitchFamily="18" charset="0"/>
            </a:rPr>
            <a:t> на </a:t>
          </a:r>
          <a:r>
            <a:rPr lang="ru-RU" sz="1400" dirty="0" err="1">
              <a:latin typeface="Cambria" panose="02040503050406030204" pitchFamily="18" charset="0"/>
              <a:ea typeface="Cambria" panose="02040503050406030204" pitchFamily="18" charset="0"/>
            </a:rPr>
            <a:t>съобщенията</a:t>
          </a:r>
          <a:r>
            <a:rPr lang="ru-RU" sz="1400" dirty="0">
              <a:latin typeface="Cambria" panose="02040503050406030204" pitchFamily="18" charset="0"/>
              <a:ea typeface="Cambria" panose="02040503050406030204" pitchFamily="18" charset="0"/>
            </a:rPr>
            <a:t> в </a:t>
          </a:r>
          <a:r>
            <a:rPr lang="ru-RU" sz="1400" dirty="0" err="1">
              <a:latin typeface="Cambria" panose="02040503050406030204" pitchFamily="18" charset="0"/>
              <a:ea typeface="Cambria" panose="02040503050406030204" pitchFamily="18" charset="0"/>
            </a:rPr>
            <a:t>социалните</a:t>
          </a:r>
          <a:r>
            <a:rPr lang="ru-RU" sz="1400" dirty="0">
              <a:latin typeface="Cambria" panose="02040503050406030204" pitchFamily="18" charset="0"/>
              <a:ea typeface="Cambria" panose="02040503050406030204" pitchFamily="18" charset="0"/>
            </a:rPr>
            <a:t> медии </a:t>
          </a:r>
          <a:r>
            <a:rPr lang="ru-RU" sz="1400" dirty="0" err="1">
              <a:latin typeface="Cambria" panose="02040503050406030204" pitchFamily="18" charset="0"/>
              <a:ea typeface="Cambria" panose="02040503050406030204" pitchFamily="18" charset="0"/>
            </a:rPr>
            <a:t>върху</a:t>
          </a:r>
          <a:r>
            <a:rPr lang="ru-RU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400" dirty="0" err="1">
              <a:latin typeface="Cambria" panose="02040503050406030204" pitchFamily="18" charset="0"/>
              <a:ea typeface="Cambria" panose="02040503050406030204" pitchFamily="18" charset="0"/>
            </a:rPr>
            <a:t>културата</a:t>
          </a:r>
          <a:r>
            <a:rPr lang="ru-RU" sz="1400" dirty="0">
              <a:latin typeface="Cambria" panose="02040503050406030204" pitchFamily="18" charset="0"/>
              <a:ea typeface="Cambria" panose="02040503050406030204" pitchFamily="18" charset="0"/>
            </a:rPr>
            <a:t> и </a:t>
          </a:r>
          <a:r>
            <a:rPr lang="ru-RU" sz="1400" dirty="0" err="1">
              <a:latin typeface="Cambria" panose="02040503050406030204" pitchFamily="18" charset="0"/>
              <a:ea typeface="Cambria" panose="02040503050406030204" pitchFamily="18" charset="0"/>
            </a:rPr>
            <a:t>обществото</a:t>
          </a:r>
          <a:endParaRPr lang="en-US" sz="14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C9D2DB7-B093-4DA1-BA11-2B319ABA1AE8}" type="parTrans" cxnId="{85919836-9496-4690-930D-8F6EAAF09A70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9032CEB-0E97-4596-8EC4-586CEB6953A6}" type="sibTrans" cxnId="{85919836-9496-4690-930D-8F6EAAF09A70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EC9FCEF-13F3-443F-9E5F-70A24B0E8A78}">
      <dgm:prSet custT="1"/>
      <dgm:spPr/>
      <dgm:t>
        <a:bodyPr/>
        <a:lstStyle/>
        <a:p>
          <a:r>
            <a:rPr lang="ru-RU" sz="1400" dirty="0" err="1">
              <a:latin typeface="Cambria" panose="02040503050406030204" pitchFamily="18" charset="0"/>
              <a:ea typeface="Cambria" panose="02040503050406030204" pitchFamily="18" charset="0"/>
            </a:rPr>
            <a:t>Откриване</a:t>
          </a:r>
          <a:r>
            <a:rPr lang="ru-RU" sz="1400" dirty="0">
              <a:latin typeface="Cambria" panose="02040503050406030204" pitchFamily="18" charset="0"/>
              <a:ea typeface="Cambria" panose="02040503050406030204" pitchFamily="18" charset="0"/>
            </a:rPr>
            <a:t> на </a:t>
          </a:r>
          <a:r>
            <a:rPr lang="ru-RU" sz="1400" dirty="0" err="1">
              <a:latin typeface="Cambria" panose="02040503050406030204" pitchFamily="18" charset="0"/>
              <a:ea typeface="Cambria" panose="02040503050406030204" pitchFamily="18" charset="0"/>
            </a:rPr>
            <a:t>целеви</a:t>
          </a:r>
          <a:r>
            <a:rPr lang="ru-RU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400" dirty="0" err="1">
              <a:latin typeface="Cambria" panose="02040503050406030204" pitchFamily="18" charset="0"/>
              <a:ea typeface="Cambria" panose="02040503050406030204" pitchFamily="18" charset="0"/>
            </a:rPr>
            <a:t>маркетингови</a:t>
          </a:r>
          <a:r>
            <a:rPr lang="ru-RU" sz="1400" dirty="0">
              <a:latin typeface="Cambria" panose="02040503050406030204" pitchFamily="18" charset="0"/>
              <a:ea typeface="Cambria" panose="02040503050406030204" pitchFamily="18" charset="0"/>
            </a:rPr>
            <a:t> тактики</a:t>
          </a:r>
          <a:endParaRPr lang="en-US" sz="14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5813C84-3DE4-4873-A69C-F0FF67876C0B}" type="parTrans" cxnId="{F7CDADDD-58A3-4CC8-A494-750EFE810E9C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0943F2F-8324-4AFB-8A88-CC9586243913}" type="sibTrans" cxnId="{F7CDADDD-58A3-4CC8-A494-750EFE810E9C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E3F65B5-ABDE-4536-AD32-45850ADC984D}">
      <dgm:prSet custT="1"/>
      <dgm:spPr/>
      <dgm:t>
        <a:bodyPr/>
        <a:lstStyle/>
        <a:p>
          <a:r>
            <a:rPr lang="ru-RU" sz="1400" dirty="0" err="1">
              <a:latin typeface="Cambria" panose="02040503050406030204" pitchFamily="18" charset="0"/>
              <a:ea typeface="Cambria" panose="02040503050406030204" pitchFamily="18" charset="0"/>
            </a:rPr>
            <a:t>Назоваване</a:t>
          </a:r>
          <a:r>
            <a:rPr lang="ru-RU" sz="1400" dirty="0">
              <a:latin typeface="Cambria" panose="02040503050406030204" pitchFamily="18" charset="0"/>
              <a:ea typeface="Cambria" panose="02040503050406030204" pitchFamily="18" charset="0"/>
            </a:rPr>
            <a:t> и </a:t>
          </a:r>
          <a:r>
            <a:rPr lang="ru-RU" sz="1400" dirty="0" err="1">
              <a:latin typeface="Cambria" panose="02040503050406030204" pitchFamily="18" charset="0"/>
              <a:ea typeface="Cambria" panose="02040503050406030204" pitchFamily="18" charset="0"/>
            </a:rPr>
            <a:t>разбиране</a:t>
          </a:r>
          <a:r>
            <a:rPr lang="ru-RU" sz="1400" dirty="0">
              <a:latin typeface="Cambria" panose="02040503050406030204" pitchFamily="18" charset="0"/>
              <a:ea typeface="Cambria" panose="02040503050406030204" pitchFamily="18" charset="0"/>
            </a:rPr>
            <a:t> на техники за </a:t>
          </a:r>
          <a:r>
            <a:rPr lang="ru-RU" sz="1400" dirty="0" err="1">
              <a:latin typeface="Cambria" panose="02040503050406030204" pitchFamily="18" charset="0"/>
              <a:ea typeface="Cambria" panose="02040503050406030204" pitchFamily="18" charset="0"/>
            </a:rPr>
            <a:t>убеждаване</a:t>
          </a:r>
          <a:endParaRPr lang="en-US" sz="14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C34FCD8-EA24-400D-8233-9EFA9C476CFE}" type="parTrans" cxnId="{72EE15ED-7A4F-4F8E-8891-8FC568EA71D0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E6A6A41-A6F8-4E9D-A4FF-046B61C2EDB0}" type="sibTrans" cxnId="{72EE15ED-7A4F-4F8E-8891-8FC568EA71D0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28164A4-F0E0-4752-817A-8A83DBBE399D}">
      <dgm:prSet/>
      <dgm:spPr/>
      <dgm:t>
        <a:bodyPr/>
        <a:lstStyle/>
        <a:p>
          <a:r>
            <a:rPr lang="ru-RU" dirty="0" err="1">
              <a:latin typeface="Cambria" panose="02040503050406030204" pitchFamily="18" charset="0"/>
              <a:ea typeface="Cambria" panose="02040503050406030204" pitchFamily="18" charset="0"/>
            </a:rPr>
            <a:t>Разпознаване</a:t>
          </a:r>
          <a:r>
            <a:rPr lang="ru-RU" dirty="0">
              <a:latin typeface="Cambria" panose="02040503050406030204" pitchFamily="18" charset="0"/>
              <a:ea typeface="Cambria" panose="02040503050406030204" pitchFamily="18" charset="0"/>
            </a:rPr>
            <a:t> на </a:t>
          </a:r>
          <a:r>
            <a:rPr lang="ru-RU" dirty="0" err="1">
              <a:latin typeface="Cambria" panose="02040503050406030204" pitchFamily="18" charset="0"/>
              <a:ea typeface="Cambria" panose="02040503050406030204" pitchFamily="18" charset="0"/>
            </a:rPr>
            <a:t>истината</a:t>
          </a:r>
          <a:r>
            <a:rPr lang="ru-RU" dirty="0">
              <a:latin typeface="Cambria" panose="02040503050406030204" pitchFamily="18" charset="0"/>
              <a:ea typeface="Cambria" panose="02040503050406030204" pitchFamily="18" charset="0"/>
            </a:rPr>
            <a:t> от </a:t>
          </a:r>
          <a:r>
            <a:rPr lang="ru-RU" dirty="0" err="1">
              <a:latin typeface="Cambria" panose="02040503050406030204" pitchFamily="18" charset="0"/>
              <a:ea typeface="Cambria" panose="02040503050406030204" pitchFamily="18" charset="0"/>
            </a:rPr>
            <a:t>измамата</a:t>
          </a:r>
          <a:r>
            <a:rPr lang="ru-RU" dirty="0">
              <a:latin typeface="Cambria" panose="02040503050406030204" pitchFamily="18" charset="0"/>
              <a:ea typeface="Cambria" panose="02040503050406030204" pitchFamily="18" charset="0"/>
            </a:rPr>
            <a:t> и оценка на </a:t>
          </a:r>
          <a:r>
            <a:rPr lang="ru-RU" dirty="0" err="1">
              <a:latin typeface="Cambria" panose="02040503050406030204" pitchFamily="18" charset="0"/>
              <a:ea typeface="Cambria" panose="02040503050406030204" pitchFamily="18" charset="0"/>
            </a:rPr>
            <a:t>достоверността</a:t>
          </a:r>
          <a:r>
            <a:rPr lang="ru-RU" dirty="0">
              <a:latin typeface="Cambria" panose="02040503050406030204" pitchFamily="18" charset="0"/>
              <a:ea typeface="Cambria" panose="02040503050406030204" pitchFamily="18" charset="0"/>
            </a:rPr>
            <a:t> на </a:t>
          </a:r>
          <a:r>
            <a:rPr lang="ru-RU" dirty="0" err="1">
              <a:latin typeface="Cambria" panose="02040503050406030204" pitchFamily="18" charset="0"/>
              <a:ea typeface="Cambria" panose="02040503050406030204" pitchFamily="18" charset="0"/>
            </a:rPr>
            <a:t>различни</a:t>
          </a:r>
          <a:r>
            <a:rPr lang="ru-RU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dirty="0" err="1">
              <a:latin typeface="Cambria" panose="02040503050406030204" pitchFamily="18" charset="0"/>
              <a:ea typeface="Cambria" panose="02040503050406030204" pitchFamily="18" charset="0"/>
            </a:rPr>
            <a:t>разкази</a:t>
          </a:r>
          <a:r>
            <a:rPr lang="ru-RU" dirty="0">
              <a:latin typeface="Cambria" panose="02040503050406030204" pitchFamily="18" charset="0"/>
              <a:ea typeface="Cambria" panose="02040503050406030204" pitchFamily="18" charset="0"/>
            </a:rPr>
            <a:t> в </a:t>
          </a:r>
          <a:r>
            <a:rPr lang="ru-RU" dirty="0" err="1">
              <a:latin typeface="Cambria" panose="02040503050406030204" pitchFamily="18" charset="0"/>
              <a:ea typeface="Cambria" panose="02040503050406030204" pitchFamily="18" charset="0"/>
            </a:rPr>
            <a:t>журналистиката</a:t>
          </a:r>
          <a:r>
            <a:rPr lang="ru-RU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dirty="0" err="1">
              <a:latin typeface="Cambria" panose="02040503050406030204" pitchFamily="18" charset="0"/>
              <a:ea typeface="Cambria" panose="02040503050406030204" pitchFamily="18" charset="0"/>
            </a:rPr>
            <a:t>Разкриване</a:t>
          </a:r>
          <a:r>
            <a:rPr lang="ru-RU" dirty="0">
              <a:latin typeface="Cambria" panose="02040503050406030204" pitchFamily="18" charset="0"/>
              <a:ea typeface="Cambria" panose="02040503050406030204" pitchFamily="18" charset="0"/>
            </a:rPr>
            <a:t> на </a:t>
          </a:r>
          <a:r>
            <a:rPr lang="ru-RU" dirty="0" err="1">
              <a:latin typeface="Cambria" panose="02040503050406030204" pitchFamily="18" charset="0"/>
              <a:ea typeface="Cambria" panose="02040503050406030204" pitchFamily="18" charset="0"/>
            </a:rPr>
            <a:t>несигурните</a:t>
          </a:r>
          <a:r>
            <a:rPr lang="ru-RU" dirty="0">
              <a:latin typeface="Cambria" panose="02040503050406030204" pitchFamily="18" charset="0"/>
              <a:ea typeface="Cambria" panose="02040503050406030204" pitchFamily="18" charset="0"/>
            </a:rPr>
            <a:t>/</a:t>
          </a:r>
          <a:r>
            <a:rPr lang="ru-RU" dirty="0" err="1">
              <a:latin typeface="Cambria" panose="02040503050406030204" pitchFamily="18" charset="0"/>
              <a:ea typeface="Cambria" panose="02040503050406030204" pitchFamily="18" charset="0"/>
            </a:rPr>
            <a:t>завоалираните</a:t>
          </a:r>
          <a:r>
            <a:rPr lang="ru-RU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dirty="0" err="1">
              <a:latin typeface="Cambria" panose="02040503050406030204" pitchFamily="18" charset="0"/>
              <a:ea typeface="Cambria" panose="02040503050406030204" pitchFamily="18" charset="0"/>
            </a:rPr>
            <a:t>аспекти</a:t>
          </a:r>
          <a:r>
            <a:rPr lang="ru-RU" dirty="0">
              <a:latin typeface="Cambria" panose="02040503050406030204" pitchFamily="18" charset="0"/>
              <a:ea typeface="Cambria" panose="02040503050406030204" pitchFamily="18" charset="0"/>
            </a:rPr>
            <a:t> на </a:t>
          </a:r>
          <a:r>
            <a:rPr lang="ru-RU" dirty="0" err="1">
              <a:latin typeface="Cambria" panose="02040503050406030204" pitchFamily="18" charset="0"/>
              <a:ea typeface="Cambria" panose="02040503050406030204" pitchFamily="18" charset="0"/>
            </a:rPr>
            <a:t>историите</a:t>
          </a:r>
          <a:endParaRPr lang="en-US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AC66FEB-FFAE-4AC6-9E81-243B0F39796B}" type="parTrans" cxnId="{A12B8E2C-709B-4BE6-AD99-DB27CCE2AFDA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488CDF1-BD09-4DA1-BAA9-1E5EB8613BE5}" type="sibTrans" cxnId="{A12B8E2C-709B-4BE6-AD99-DB27CCE2AFDA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EE46187-46CA-4B77-AF62-B6AFB84FE1C9}">
      <dgm:prSet custT="1"/>
      <dgm:spPr/>
      <dgm:t>
        <a:bodyPr/>
        <a:lstStyle/>
        <a:p>
          <a:r>
            <a:rPr lang="ru-RU" sz="1400" dirty="0" err="1">
              <a:latin typeface="Cambria" panose="02040503050406030204" pitchFamily="18" charset="0"/>
              <a:ea typeface="Cambria" panose="02040503050406030204" pitchFamily="18" charset="0"/>
            </a:rPr>
            <a:t>Оценяване</a:t>
          </a:r>
          <a:r>
            <a:rPr lang="ru-RU" sz="1400" dirty="0">
              <a:latin typeface="Cambria" panose="02040503050406030204" pitchFamily="18" charset="0"/>
              <a:ea typeface="Cambria" panose="02040503050406030204" pitchFamily="18" charset="0"/>
            </a:rPr>
            <a:t> на </a:t>
          </a:r>
          <a:r>
            <a:rPr lang="ru-RU" sz="1400" dirty="0" err="1">
              <a:latin typeface="Cambria" panose="02040503050406030204" pitchFamily="18" charset="0"/>
              <a:ea typeface="Cambria" panose="02040503050406030204" pitchFamily="18" charset="0"/>
            </a:rPr>
            <a:t>медийни</a:t>
          </a:r>
          <a:r>
            <a:rPr lang="ru-RU" sz="1400" dirty="0">
              <a:latin typeface="Cambria" panose="02040503050406030204" pitchFamily="18" charset="0"/>
              <a:ea typeface="Cambria" panose="02040503050406030204" pitchFamily="18" charset="0"/>
            </a:rPr>
            <a:t> съобщения </a:t>
          </a:r>
          <a:r>
            <a:rPr lang="ru-RU" sz="1400" dirty="0" err="1">
              <a:latin typeface="Cambria" panose="02040503050406030204" pitchFamily="18" charset="0"/>
              <a:ea typeface="Cambria" panose="02040503050406030204" pitchFamily="18" charset="0"/>
            </a:rPr>
            <a:t>въз</a:t>
          </a:r>
          <a:r>
            <a:rPr lang="ru-RU" sz="1400" dirty="0">
              <a:latin typeface="Cambria" panose="02040503050406030204" pitchFamily="18" charset="0"/>
              <a:ea typeface="Cambria" panose="02040503050406030204" pitchFamily="18" charset="0"/>
            </a:rPr>
            <a:t> основа на </a:t>
          </a:r>
          <a:r>
            <a:rPr lang="ru-RU" sz="1400" dirty="0" err="1">
              <a:latin typeface="Cambria" panose="02040503050406030204" pitchFamily="18" charset="0"/>
              <a:ea typeface="Cambria" panose="02040503050406030204" pitchFamily="18" charset="0"/>
            </a:rPr>
            <a:t>личен</a:t>
          </a:r>
          <a:r>
            <a:rPr lang="ru-RU" sz="1400" dirty="0">
              <a:latin typeface="Cambria" panose="02040503050406030204" pitchFamily="18" charset="0"/>
              <a:ea typeface="Cambria" panose="02040503050406030204" pitchFamily="18" charset="0"/>
            </a:rPr>
            <a:t> опит, умения, </a:t>
          </a:r>
          <a:r>
            <a:rPr lang="ru-RU" sz="1400" dirty="0" err="1">
              <a:latin typeface="Cambria" panose="02040503050406030204" pitchFamily="18" charset="0"/>
              <a:ea typeface="Cambria" panose="02040503050406030204" pitchFamily="18" charset="0"/>
            </a:rPr>
            <a:t>вярвания</a:t>
          </a:r>
          <a:r>
            <a:rPr lang="ru-RU" sz="1400" dirty="0">
              <a:latin typeface="Cambria" panose="02040503050406030204" pitchFamily="18" charset="0"/>
              <a:ea typeface="Cambria" panose="02040503050406030204" pitchFamily="18" charset="0"/>
            </a:rPr>
            <a:t> и ценности</a:t>
          </a:r>
          <a:endParaRPr lang="en-US" sz="14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995419F-B4D4-468B-996C-71E5DBACFCA2}" type="parTrans" cxnId="{78062D51-5689-46E2-BCB3-A480C676F751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BF7B7F3-122A-4E70-8A14-DF728B43B0D5}" type="sibTrans" cxnId="{78062D51-5689-46E2-BCB3-A480C676F751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74A1BCE-C512-49CF-B048-228573DFE2EB}">
      <dgm:prSet custT="1"/>
      <dgm:spPr/>
      <dgm:t>
        <a:bodyPr/>
        <a:lstStyle/>
        <a:p>
          <a:r>
            <a:rPr lang="ru-RU" sz="1400" dirty="0" err="1">
              <a:latin typeface="Cambria" panose="02040503050406030204" pitchFamily="18" charset="0"/>
              <a:ea typeface="Cambria" panose="02040503050406030204" pitchFamily="18" charset="0"/>
            </a:rPr>
            <a:t>Създаване</a:t>
          </a:r>
          <a:r>
            <a:rPr lang="ru-RU" sz="1400" dirty="0">
              <a:latin typeface="Cambria" panose="02040503050406030204" pitchFamily="18" charset="0"/>
              <a:ea typeface="Cambria" panose="02040503050406030204" pitchFamily="18" charset="0"/>
            </a:rPr>
            <a:t> и </a:t>
          </a:r>
          <a:r>
            <a:rPr lang="ru-RU" sz="1400" dirty="0" err="1">
              <a:latin typeface="Cambria" panose="02040503050406030204" pitchFamily="18" charset="0"/>
              <a:ea typeface="Cambria" panose="02040503050406030204" pitchFamily="18" charset="0"/>
            </a:rPr>
            <a:t>разпространение</a:t>
          </a:r>
          <a:r>
            <a:rPr lang="ru-RU" sz="1400" dirty="0">
              <a:latin typeface="Cambria" panose="02040503050406030204" pitchFamily="18" charset="0"/>
              <a:ea typeface="Cambria" panose="02040503050406030204" pitchFamily="18" charset="0"/>
            </a:rPr>
            <a:t> на </a:t>
          </a:r>
          <a:r>
            <a:rPr lang="ru-RU" sz="1400" dirty="0" err="1">
              <a:latin typeface="Cambria" panose="02040503050406030204" pitchFamily="18" charset="0"/>
              <a:ea typeface="Cambria" panose="02040503050406030204" pitchFamily="18" charset="0"/>
            </a:rPr>
            <a:t>собствено</a:t>
          </a:r>
          <a:r>
            <a:rPr lang="ru-RU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400" dirty="0" err="1">
              <a:latin typeface="Cambria" panose="02040503050406030204" pitchFamily="18" charset="0"/>
              <a:ea typeface="Cambria" panose="02040503050406030204" pitchFamily="18" charset="0"/>
            </a:rPr>
            <a:t>медийно</a:t>
          </a:r>
          <a:r>
            <a:rPr lang="ru-RU" sz="1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400" dirty="0" err="1">
              <a:latin typeface="Cambria" panose="02040503050406030204" pitchFamily="18" charset="0"/>
              <a:ea typeface="Cambria" panose="02040503050406030204" pitchFamily="18" charset="0"/>
            </a:rPr>
            <a:t>съдържание</a:t>
          </a:r>
          <a:endParaRPr lang="en-US" sz="14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9C8C88B-CB0E-42D5-80C9-7FD170344CD7}" type="parTrans" cxnId="{9DF159C4-A53F-4F6D-BFEB-FE985307F6DA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5F71159-C3FA-4979-8CD6-C29D3937D3A2}" type="sibTrans" cxnId="{9DF159C4-A53F-4F6D-BFEB-FE985307F6DA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077B4E3-36FB-454E-B54B-4F4C80F91B16}" type="pres">
      <dgm:prSet presAssocID="{CDE3362F-3F30-4719-8A96-5F0D5BEE6E2B}" presName="diagram" presStyleCnt="0">
        <dgm:presLayoutVars>
          <dgm:dir/>
          <dgm:resizeHandles val="exact"/>
        </dgm:presLayoutVars>
      </dgm:prSet>
      <dgm:spPr/>
    </dgm:pt>
    <dgm:pt modelId="{DFFFFF66-A84A-4DE8-962C-9D8262D7A985}" type="pres">
      <dgm:prSet presAssocID="{014A30C1-0FA0-4F77-87C8-6F5A3CAFE9AA}" presName="node" presStyleLbl="node1" presStyleIdx="0" presStyleCnt="8">
        <dgm:presLayoutVars>
          <dgm:bulletEnabled val="1"/>
        </dgm:presLayoutVars>
      </dgm:prSet>
      <dgm:spPr/>
    </dgm:pt>
    <dgm:pt modelId="{64A888AE-BBF9-4E49-8B74-BC7BB90056C9}" type="pres">
      <dgm:prSet presAssocID="{FED87514-C30E-4011-89E9-0DC23B32DFE3}" presName="sibTrans" presStyleCnt="0"/>
      <dgm:spPr/>
    </dgm:pt>
    <dgm:pt modelId="{C69E6E49-6249-445E-BFDA-37DD0EB9A9FF}" type="pres">
      <dgm:prSet presAssocID="{AD19E3B6-E3EC-4046-B5EE-2DCB00964F0F}" presName="node" presStyleLbl="node1" presStyleIdx="1" presStyleCnt="8">
        <dgm:presLayoutVars>
          <dgm:bulletEnabled val="1"/>
        </dgm:presLayoutVars>
      </dgm:prSet>
      <dgm:spPr/>
    </dgm:pt>
    <dgm:pt modelId="{EE2D40E1-FCED-40D6-A291-D5B974192E7D}" type="pres">
      <dgm:prSet presAssocID="{287586CB-C2FA-4924-8E0D-71686DA53503}" presName="sibTrans" presStyleCnt="0"/>
      <dgm:spPr/>
    </dgm:pt>
    <dgm:pt modelId="{E0727910-8EA4-4C49-8B97-D1F35538DD30}" type="pres">
      <dgm:prSet presAssocID="{22622F00-0C2A-49CB-ACA5-EED577E4792E}" presName="node" presStyleLbl="node1" presStyleIdx="2" presStyleCnt="8">
        <dgm:presLayoutVars>
          <dgm:bulletEnabled val="1"/>
        </dgm:presLayoutVars>
      </dgm:prSet>
      <dgm:spPr/>
    </dgm:pt>
    <dgm:pt modelId="{7BE93D3E-9B4B-499A-833B-194E1620604E}" type="pres">
      <dgm:prSet presAssocID="{89032CEB-0E97-4596-8EC4-586CEB6953A6}" presName="sibTrans" presStyleCnt="0"/>
      <dgm:spPr/>
    </dgm:pt>
    <dgm:pt modelId="{F44772B4-4EAE-4C72-AE6D-00979BB04260}" type="pres">
      <dgm:prSet presAssocID="{9EC9FCEF-13F3-443F-9E5F-70A24B0E8A78}" presName="node" presStyleLbl="node1" presStyleIdx="3" presStyleCnt="8">
        <dgm:presLayoutVars>
          <dgm:bulletEnabled val="1"/>
        </dgm:presLayoutVars>
      </dgm:prSet>
      <dgm:spPr/>
    </dgm:pt>
    <dgm:pt modelId="{7354B5AB-3F56-4E92-9D54-5EA26B35B66A}" type="pres">
      <dgm:prSet presAssocID="{C0943F2F-8324-4AFB-8A88-CC9586243913}" presName="sibTrans" presStyleCnt="0"/>
      <dgm:spPr/>
    </dgm:pt>
    <dgm:pt modelId="{DBEF28A6-DD22-435E-8E42-E68B199BD803}" type="pres">
      <dgm:prSet presAssocID="{3E3F65B5-ABDE-4536-AD32-45850ADC984D}" presName="node" presStyleLbl="node1" presStyleIdx="4" presStyleCnt="8">
        <dgm:presLayoutVars>
          <dgm:bulletEnabled val="1"/>
        </dgm:presLayoutVars>
      </dgm:prSet>
      <dgm:spPr/>
    </dgm:pt>
    <dgm:pt modelId="{800E5C34-518A-4629-9D99-05F0AF054CA0}" type="pres">
      <dgm:prSet presAssocID="{BE6A6A41-A6F8-4E9D-A4FF-046B61C2EDB0}" presName="sibTrans" presStyleCnt="0"/>
      <dgm:spPr/>
    </dgm:pt>
    <dgm:pt modelId="{F1F8C073-0C22-46DE-BE11-A674D72F3C4D}" type="pres">
      <dgm:prSet presAssocID="{A28164A4-F0E0-4752-817A-8A83DBBE399D}" presName="node" presStyleLbl="node1" presStyleIdx="5" presStyleCnt="8">
        <dgm:presLayoutVars>
          <dgm:bulletEnabled val="1"/>
        </dgm:presLayoutVars>
      </dgm:prSet>
      <dgm:spPr/>
    </dgm:pt>
    <dgm:pt modelId="{03D51A7A-EAAC-49E3-B831-A9F52D4FFED2}" type="pres">
      <dgm:prSet presAssocID="{7488CDF1-BD09-4DA1-BAA9-1E5EB8613BE5}" presName="sibTrans" presStyleCnt="0"/>
      <dgm:spPr/>
    </dgm:pt>
    <dgm:pt modelId="{2D9914E6-4774-4B70-AB31-89C021F0DE90}" type="pres">
      <dgm:prSet presAssocID="{EEE46187-46CA-4B77-AF62-B6AFB84FE1C9}" presName="node" presStyleLbl="node1" presStyleIdx="6" presStyleCnt="8">
        <dgm:presLayoutVars>
          <dgm:bulletEnabled val="1"/>
        </dgm:presLayoutVars>
      </dgm:prSet>
      <dgm:spPr/>
    </dgm:pt>
    <dgm:pt modelId="{689D7AEA-6884-4862-8105-5D1ED1EBD2D7}" type="pres">
      <dgm:prSet presAssocID="{DBF7B7F3-122A-4E70-8A14-DF728B43B0D5}" presName="sibTrans" presStyleCnt="0"/>
      <dgm:spPr/>
    </dgm:pt>
    <dgm:pt modelId="{C7205931-1839-4BAF-BC78-1A8102BE5CBF}" type="pres">
      <dgm:prSet presAssocID="{874A1BCE-C512-49CF-B048-228573DFE2EB}" presName="node" presStyleLbl="node1" presStyleIdx="7" presStyleCnt="8">
        <dgm:presLayoutVars>
          <dgm:bulletEnabled val="1"/>
        </dgm:presLayoutVars>
      </dgm:prSet>
      <dgm:spPr/>
    </dgm:pt>
  </dgm:ptLst>
  <dgm:cxnLst>
    <dgm:cxn modelId="{D4AA060C-EBC7-47B9-BEBF-DC98D82B0EAE}" type="presOf" srcId="{AD19E3B6-E3EC-4046-B5EE-2DCB00964F0F}" destId="{C69E6E49-6249-445E-BFDA-37DD0EB9A9FF}" srcOrd="0" destOrd="0" presId="urn:microsoft.com/office/officeart/2005/8/layout/default"/>
    <dgm:cxn modelId="{A12B8E2C-709B-4BE6-AD99-DB27CCE2AFDA}" srcId="{CDE3362F-3F30-4719-8A96-5F0D5BEE6E2B}" destId="{A28164A4-F0E0-4752-817A-8A83DBBE399D}" srcOrd="5" destOrd="0" parTransId="{EAC66FEB-FFAE-4AC6-9E81-243B0F39796B}" sibTransId="{7488CDF1-BD09-4DA1-BAA9-1E5EB8613BE5}"/>
    <dgm:cxn modelId="{85919836-9496-4690-930D-8F6EAAF09A70}" srcId="{CDE3362F-3F30-4719-8A96-5F0D5BEE6E2B}" destId="{22622F00-0C2A-49CB-ACA5-EED577E4792E}" srcOrd="2" destOrd="0" parTransId="{EC9D2DB7-B093-4DA1-BA11-2B319ABA1AE8}" sibTransId="{89032CEB-0E97-4596-8EC4-586CEB6953A6}"/>
    <dgm:cxn modelId="{CC93C746-E671-4C9A-9B85-A9C149556F10}" type="presOf" srcId="{22622F00-0C2A-49CB-ACA5-EED577E4792E}" destId="{E0727910-8EA4-4C49-8B97-D1F35538DD30}" srcOrd="0" destOrd="0" presId="urn:microsoft.com/office/officeart/2005/8/layout/default"/>
    <dgm:cxn modelId="{6474EB4D-4A5A-40A2-A6B6-1AAA67179ACA}" srcId="{CDE3362F-3F30-4719-8A96-5F0D5BEE6E2B}" destId="{AD19E3B6-E3EC-4046-B5EE-2DCB00964F0F}" srcOrd="1" destOrd="0" parTransId="{4967A016-1337-4627-860A-647BDEBB795F}" sibTransId="{287586CB-C2FA-4924-8E0D-71686DA53503}"/>
    <dgm:cxn modelId="{D7F3EC4F-8B33-42D7-98C0-5259F8917FA7}" type="presOf" srcId="{014A30C1-0FA0-4F77-87C8-6F5A3CAFE9AA}" destId="{DFFFFF66-A84A-4DE8-962C-9D8262D7A985}" srcOrd="0" destOrd="0" presId="urn:microsoft.com/office/officeart/2005/8/layout/default"/>
    <dgm:cxn modelId="{78062D51-5689-46E2-BCB3-A480C676F751}" srcId="{CDE3362F-3F30-4719-8A96-5F0D5BEE6E2B}" destId="{EEE46187-46CA-4B77-AF62-B6AFB84FE1C9}" srcOrd="6" destOrd="0" parTransId="{9995419F-B4D4-468B-996C-71E5DBACFCA2}" sibTransId="{DBF7B7F3-122A-4E70-8A14-DF728B43B0D5}"/>
    <dgm:cxn modelId="{7627447D-E6FA-4855-9AA2-E26BA0C67608}" srcId="{CDE3362F-3F30-4719-8A96-5F0D5BEE6E2B}" destId="{014A30C1-0FA0-4F77-87C8-6F5A3CAFE9AA}" srcOrd="0" destOrd="0" parTransId="{06C6F4BD-D874-4470-8D2F-F520FB568137}" sibTransId="{FED87514-C30E-4011-89E9-0DC23B32DFE3}"/>
    <dgm:cxn modelId="{9DDB16A6-5BF2-4C18-928C-BB6FB8EB3B84}" type="presOf" srcId="{9EC9FCEF-13F3-443F-9E5F-70A24B0E8A78}" destId="{F44772B4-4EAE-4C72-AE6D-00979BB04260}" srcOrd="0" destOrd="0" presId="urn:microsoft.com/office/officeart/2005/8/layout/default"/>
    <dgm:cxn modelId="{9DF159C4-A53F-4F6D-BFEB-FE985307F6DA}" srcId="{CDE3362F-3F30-4719-8A96-5F0D5BEE6E2B}" destId="{874A1BCE-C512-49CF-B048-228573DFE2EB}" srcOrd="7" destOrd="0" parTransId="{D9C8C88B-CB0E-42D5-80C9-7FD170344CD7}" sibTransId="{B5F71159-C3FA-4979-8CD6-C29D3937D3A2}"/>
    <dgm:cxn modelId="{44F45BC9-F104-4589-869E-9787EBC3EE7D}" type="presOf" srcId="{CDE3362F-3F30-4719-8A96-5F0D5BEE6E2B}" destId="{3077B4E3-36FB-454E-B54B-4F4C80F91B16}" srcOrd="0" destOrd="0" presId="urn:microsoft.com/office/officeart/2005/8/layout/default"/>
    <dgm:cxn modelId="{F7CDADDD-58A3-4CC8-A494-750EFE810E9C}" srcId="{CDE3362F-3F30-4719-8A96-5F0D5BEE6E2B}" destId="{9EC9FCEF-13F3-443F-9E5F-70A24B0E8A78}" srcOrd="3" destOrd="0" parTransId="{95813C84-3DE4-4873-A69C-F0FF67876C0B}" sibTransId="{C0943F2F-8324-4AFB-8A88-CC9586243913}"/>
    <dgm:cxn modelId="{95B093E5-9C4A-494F-B6AC-5C75FA4805D6}" type="presOf" srcId="{EEE46187-46CA-4B77-AF62-B6AFB84FE1C9}" destId="{2D9914E6-4774-4B70-AB31-89C021F0DE90}" srcOrd="0" destOrd="0" presId="urn:microsoft.com/office/officeart/2005/8/layout/default"/>
    <dgm:cxn modelId="{147A15EC-8ADD-477B-9EED-8B7EBE40A784}" type="presOf" srcId="{A28164A4-F0E0-4752-817A-8A83DBBE399D}" destId="{F1F8C073-0C22-46DE-BE11-A674D72F3C4D}" srcOrd="0" destOrd="0" presId="urn:microsoft.com/office/officeart/2005/8/layout/default"/>
    <dgm:cxn modelId="{72EE15ED-7A4F-4F8E-8891-8FC568EA71D0}" srcId="{CDE3362F-3F30-4719-8A96-5F0D5BEE6E2B}" destId="{3E3F65B5-ABDE-4536-AD32-45850ADC984D}" srcOrd="4" destOrd="0" parTransId="{6C34FCD8-EA24-400D-8233-9EFA9C476CFE}" sibTransId="{BE6A6A41-A6F8-4E9D-A4FF-046B61C2EDB0}"/>
    <dgm:cxn modelId="{82A30AEE-52A3-496B-B68F-031273BAFD41}" type="presOf" srcId="{3E3F65B5-ABDE-4536-AD32-45850ADC984D}" destId="{DBEF28A6-DD22-435E-8E42-E68B199BD803}" srcOrd="0" destOrd="0" presId="urn:microsoft.com/office/officeart/2005/8/layout/default"/>
    <dgm:cxn modelId="{3A618AF4-11C0-4B6A-8AF1-3A584E278813}" type="presOf" srcId="{874A1BCE-C512-49CF-B048-228573DFE2EB}" destId="{C7205931-1839-4BAF-BC78-1A8102BE5CBF}" srcOrd="0" destOrd="0" presId="urn:microsoft.com/office/officeart/2005/8/layout/default"/>
    <dgm:cxn modelId="{07162D49-5A4B-4FE0-94C8-0308244EB46E}" type="presParOf" srcId="{3077B4E3-36FB-454E-B54B-4F4C80F91B16}" destId="{DFFFFF66-A84A-4DE8-962C-9D8262D7A985}" srcOrd="0" destOrd="0" presId="urn:microsoft.com/office/officeart/2005/8/layout/default"/>
    <dgm:cxn modelId="{78F5D2DE-742E-4E2E-9CA6-EEA711CE69BA}" type="presParOf" srcId="{3077B4E3-36FB-454E-B54B-4F4C80F91B16}" destId="{64A888AE-BBF9-4E49-8B74-BC7BB90056C9}" srcOrd="1" destOrd="0" presId="urn:microsoft.com/office/officeart/2005/8/layout/default"/>
    <dgm:cxn modelId="{A2CD91E0-B320-44B5-B532-41D89575AD0F}" type="presParOf" srcId="{3077B4E3-36FB-454E-B54B-4F4C80F91B16}" destId="{C69E6E49-6249-445E-BFDA-37DD0EB9A9FF}" srcOrd="2" destOrd="0" presId="urn:microsoft.com/office/officeart/2005/8/layout/default"/>
    <dgm:cxn modelId="{20A8F4E3-3FD3-468F-84F6-119254952C7E}" type="presParOf" srcId="{3077B4E3-36FB-454E-B54B-4F4C80F91B16}" destId="{EE2D40E1-FCED-40D6-A291-D5B974192E7D}" srcOrd="3" destOrd="0" presId="urn:microsoft.com/office/officeart/2005/8/layout/default"/>
    <dgm:cxn modelId="{1D33C7E2-1628-4B89-8516-6BCA4DBB78D7}" type="presParOf" srcId="{3077B4E3-36FB-454E-B54B-4F4C80F91B16}" destId="{E0727910-8EA4-4C49-8B97-D1F35538DD30}" srcOrd="4" destOrd="0" presId="urn:microsoft.com/office/officeart/2005/8/layout/default"/>
    <dgm:cxn modelId="{066F18A7-64C8-40A1-8B92-81D1083DCFD4}" type="presParOf" srcId="{3077B4E3-36FB-454E-B54B-4F4C80F91B16}" destId="{7BE93D3E-9B4B-499A-833B-194E1620604E}" srcOrd="5" destOrd="0" presId="urn:microsoft.com/office/officeart/2005/8/layout/default"/>
    <dgm:cxn modelId="{7D00D6B0-22CE-4DC4-9668-9402B7A158FB}" type="presParOf" srcId="{3077B4E3-36FB-454E-B54B-4F4C80F91B16}" destId="{F44772B4-4EAE-4C72-AE6D-00979BB04260}" srcOrd="6" destOrd="0" presId="urn:microsoft.com/office/officeart/2005/8/layout/default"/>
    <dgm:cxn modelId="{87D98A67-7EA8-4273-BEB1-C82858BBCA04}" type="presParOf" srcId="{3077B4E3-36FB-454E-B54B-4F4C80F91B16}" destId="{7354B5AB-3F56-4E92-9D54-5EA26B35B66A}" srcOrd="7" destOrd="0" presId="urn:microsoft.com/office/officeart/2005/8/layout/default"/>
    <dgm:cxn modelId="{5AA91168-E706-403D-8FA5-A8F37C1DE310}" type="presParOf" srcId="{3077B4E3-36FB-454E-B54B-4F4C80F91B16}" destId="{DBEF28A6-DD22-435E-8E42-E68B199BD803}" srcOrd="8" destOrd="0" presId="urn:microsoft.com/office/officeart/2005/8/layout/default"/>
    <dgm:cxn modelId="{DE28FAE2-BA6E-4BC8-8CFC-EF77AB2CD01C}" type="presParOf" srcId="{3077B4E3-36FB-454E-B54B-4F4C80F91B16}" destId="{800E5C34-518A-4629-9D99-05F0AF054CA0}" srcOrd="9" destOrd="0" presId="urn:microsoft.com/office/officeart/2005/8/layout/default"/>
    <dgm:cxn modelId="{7733B8A2-8E92-46D3-A5A5-D4F129E2409A}" type="presParOf" srcId="{3077B4E3-36FB-454E-B54B-4F4C80F91B16}" destId="{F1F8C073-0C22-46DE-BE11-A674D72F3C4D}" srcOrd="10" destOrd="0" presId="urn:microsoft.com/office/officeart/2005/8/layout/default"/>
    <dgm:cxn modelId="{5309939D-EF2D-4849-A61C-544B65FF5F58}" type="presParOf" srcId="{3077B4E3-36FB-454E-B54B-4F4C80F91B16}" destId="{03D51A7A-EAAC-49E3-B831-A9F52D4FFED2}" srcOrd="11" destOrd="0" presId="urn:microsoft.com/office/officeart/2005/8/layout/default"/>
    <dgm:cxn modelId="{3C155556-9758-421C-B5BC-E1A483216CA8}" type="presParOf" srcId="{3077B4E3-36FB-454E-B54B-4F4C80F91B16}" destId="{2D9914E6-4774-4B70-AB31-89C021F0DE90}" srcOrd="12" destOrd="0" presId="urn:microsoft.com/office/officeart/2005/8/layout/default"/>
    <dgm:cxn modelId="{0A7F75FC-097D-4696-932F-230FF4DC088E}" type="presParOf" srcId="{3077B4E3-36FB-454E-B54B-4F4C80F91B16}" destId="{689D7AEA-6884-4862-8105-5D1ED1EBD2D7}" srcOrd="13" destOrd="0" presId="urn:microsoft.com/office/officeart/2005/8/layout/default"/>
    <dgm:cxn modelId="{3202E4FC-C71A-40F9-888A-B33E9F261D86}" type="presParOf" srcId="{3077B4E3-36FB-454E-B54B-4F4C80F91B16}" destId="{C7205931-1839-4BAF-BC78-1A8102BE5CBF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8F2457-7AFA-4E46-AA6E-EDBD1BEC62C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07CBE52-D091-4049-9B7F-634FC31AAFFE}">
      <dgm:prSet/>
      <dgm:spPr/>
      <dgm:t>
        <a:bodyPr/>
        <a:lstStyle/>
        <a:p>
          <a:r>
            <a:rPr lang="bg-BG">
              <a:latin typeface="Cambria" panose="02040503050406030204" pitchFamily="18" charset="0"/>
              <a:ea typeface="Cambria" panose="02040503050406030204" pitchFamily="18" charset="0"/>
            </a:rPr>
            <a:t>Цели да развие умения за:</a:t>
          </a:r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4430007-BE6B-487B-A9DB-90DAE13FEAD0}" type="parTrans" cxnId="{B35F5419-C81F-4EE5-87B3-53338882220D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A055B65-CD9F-42C6-A84C-1C0B4ADB5498}" type="sibTrans" cxnId="{B35F5419-C81F-4EE5-87B3-53338882220D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60C44EC-7064-4C39-8E19-25FC898BE3E1}">
      <dgm:prSet/>
      <dgm:spPr/>
      <dgm:t>
        <a:bodyPr/>
        <a:lstStyle/>
        <a:p>
          <a:r>
            <a:rPr lang="ru-RU">
              <a:latin typeface="Cambria" panose="02040503050406030204" pitchFamily="18" charset="0"/>
              <a:ea typeface="Cambria" panose="02040503050406030204" pitchFamily="18" charset="0"/>
            </a:rPr>
            <a:t>Откриване на пристрастия, дезинформация и неистини</a:t>
          </a:r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0BC234F-D2DD-4AF2-BA45-700ECACC4D7E}" type="parTrans" cxnId="{14E8172A-CB85-474F-A07B-031747B48B52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24B95E2-CF89-4777-B277-EB7583C33F57}" type="sibTrans" cxnId="{14E8172A-CB85-474F-A07B-031747B48B52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2778278-2D30-4556-BB3A-BA3DFEE0D667}">
      <dgm:prSet/>
      <dgm:spPr/>
      <dgm:t>
        <a:bodyPr/>
        <a:lstStyle/>
        <a:p>
          <a:r>
            <a:rPr lang="ru-RU">
              <a:latin typeface="Cambria" panose="02040503050406030204" pitchFamily="18" charset="0"/>
              <a:ea typeface="Cambria" panose="02040503050406030204" pitchFamily="18" charset="0"/>
            </a:rPr>
            <a:t>Разбиране на процеса на избор на история, използването на езика и въздействието на новините върху обществото</a:t>
          </a:r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C7B73C8-4C2F-4E07-9D06-B826B9A4F653}" type="parTrans" cxnId="{B15C06AD-096A-4EA7-BD0A-6231CA9F94A4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2D24783-F25D-4E82-8161-FC14808B9661}" type="sibTrans" cxnId="{B15C06AD-096A-4EA7-BD0A-6231CA9F94A4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9FB099C-65FB-4973-9867-C0EC32FF02D1}">
      <dgm:prSet/>
      <dgm:spPr/>
      <dgm:t>
        <a:bodyPr/>
        <a:lstStyle/>
        <a:p>
          <a:r>
            <a:rPr lang="ru-RU">
              <a:latin typeface="Cambria" panose="02040503050406030204" pitchFamily="18" charset="0"/>
              <a:ea typeface="Cambria" panose="02040503050406030204" pitchFamily="18" charset="0"/>
            </a:rPr>
            <a:t>Развиване на самосъзнание и добра преценка към езика на дезинформацията</a:t>
          </a:r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3D10C80-6429-493D-B0C2-7F144B2F5C60}" type="parTrans" cxnId="{045744CC-B47A-4034-B33F-3070F824CC5B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E7815CF-14F6-4AA3-A82A-9CFC4FC179CB}" type="sibTrans" cxnId="{045744CC-B47A-4034-B33F-3070F824CC5B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459CA77-09A3-443E-9459-D5C7C40D0615}">
      <dgm:prSet/>
      <dgm:spPr/>
      <dgm:t>
        <a:bodyPr/>
        <a:lstStyle/>
        <a:p>
          <a:r>
            <a:rPr lang="ru-RU">
              <a:latin typeface="Cambria" panose="02040503050406030204" pitchFamily="18" charset="0"/>
              <a:ea typeface="Cambria" panose="02040503050406030204" pitchFamily="18" charset="0"/>
            </a:rPr>
            <a:t>Анализиране как психологическите и социалните фактори оформят навиците за потребление на медии</a:t>
          </a:r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88CFEC3-54DB-46EE-84A0-CEE65D54238E}" type="parTrans" cxnId="{62911549-0E46-4E1C-A9E5-BF0EB284C8CB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1B897D4-434D-4B01-A8D1-1A596A262802}" type="sibTrans" cxnId="{62911549-0E46-4E1C-A9E5-BF0EB284C8CB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7A1F17F-E64E-4F1D-A8B5-FC066E992151}">
      <dgm:prSet/>
      <dgm:spPr/>
      <dgm:t>
        <a:bodyPr/>
        <a:lstStyle/>
        <a:p>
          <a:r>
            <a:rPr lang="ru-RU">
              <a:latin typeface="Cambria" panose="02040503050406030204" pitchFamily="18" charset="0"/>
              <a:ea typeface="Cambria" panose="02040503050406030204" pitchFamily="18" charset="0"/>
            </a:rPr>
            <a:t>Критично оценяване на източниците на новини за измерване на надеждността на съдържанието чрез тестове като CRAAP или проверки на факти</a:t>
          </a:r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EAA568A-E1E6-433F-9302-9F40006A912B}" type="parTrans" cxnId="{7022CAF1-9B72-4948-B574-0BC9ABD87DFE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C4D1C16-C955-4907-B247-05C42ADD7410}" type="sibTrans" cxnId="{7022CAF1-9B72-4948-B574-0BC9ABD87DFE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79E82F6-085E-4982-A145-53DA76A41F6C}">
      <dgm:prSet/>
      <dgm:spPr/>
      <dgm:t>
        <a:bodyPr/>
        <a:lstStyle/>
        <a:p>
          <a:r>
            <a:rPr lang="ru-RU">
              <a:latin typeface="Cambria" panose="02040503050406030204" pitchFamily="18" charset="0"/>
              <a:ea typeface="Cambria" panose="02040503050406030204" pitchFamily="18" charset="0"/>
            </a:rPr>
            <a:t>Обсъждане на социалните и индивидуалните последици от новинарската грамотност за обществената политика и демокрацията</a:t>
          </a:r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AC2BCDC-727F-47F0-8D6E-D0A88AF8D5C2}" type="parTrans" cxnId="{625B330F-4703-47A5-A61B-11F8A5984EE3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9DEA90D-D395-4713-AB26-E9AA3C7A7952}" type="sibTrans" cxnId="{625B330F-4703-47A5-A61B-11F8A5984EE3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244DA9A-46DC-40F3-85CB-682CD062AC9C}" type="pres">
      <dgm:prSet presAssocID="{6B8F2457-7AFA-4E46-AA6E-EDBD1BEC62CA}" presName="linear" presStyleCnt="0">
        <dgm:presLayoutVars>
          <dgm:animLvl val="lvl"/>
          <dgm:resizeHandles val="exact"/>
        </dgm:presLayoutVars>
      </dgm:prSet>
      <dgm:spPr/>
    </dgm:pt>
    <dgm:pt modelId="{BBBFB100-C712-4D0E-9029-C38FDBF51A62}" type="pres">
      <dgm:prSet presAssocID="{707CBE52-D091-4049-9B7F-634FC31AAFFE}" presName="parentText" presStyleLbl="node1" presStyleIdx="0" presStyleCnt="7" custLinFactNeighborY="58331">
        <dgm:presLayoutVars>
          <dgm:chMax val="0"/>
          <dgm:bulletEnabled val="1"/>
        </dgm:presLayoutVars>
      </dgm:prSet>
      <dgm:spPr/>
    </dgm:pt>
    <dgm:pt modelId="{C525E0F6-E5E3-4912-97F5-C6C115D6FE44}" type="pres">
      <dgm:prSet presAssocID="{2A055B65-CD9F-42C6-A84C-1C0B4ADB5498}" presName="spacer" presStyleCnt="0"/>
      <dgm:spPr/>
    </dgm:pt>
    <dgm:pt modelId="{623AD806-AE74-4B4B-AA4C-D151EF3F601A}" type="pres">
      <dgm:prSet presAssocID="{460C44EC-7064-4C39-8E19-25FC898BE3E1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180FDAFF-AE9B-4DD7-84BD-97557AC5AD6B}" type="pres">
      <dgm:prSet presAssocID="{024B95E2-CF89-4777-B277-EB7583C33F57}" presName="spacer" presStyleCnt="0"/>
      <dgm:spPr/>
    </dgm:pt>
    <dgm:pt modelId="{CF96117C-2AC7-42A5-B516-77AEB547BD8F}" type="pres">
      <dgm:prSet presAssocID="{62778278-2D30-4556-BB3A-BA3DFEE0D667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0753BEC1-F2A8-4CF0-ABD7-1A34849EDCBC}" type="pres">
      <dgm:prSet presAssocID="{82D24783-F25D-4E82-8161-FC14808B9661}" presName="spacer" presStyleCnt="0"/>
      <dgm:spPr/>
    </dgm:pt>
    <dgm:pt modelId="{0BA4C7ED-D68D-4885-857F-E7C4D0A0677C}" type="pres">
      <dgm:prSet presAssocID="{D9FB099C-65FB-4973-9867-C0EC32FF02D1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A2E4A4AE-EA5D-4B9F-B62D-B9A5B8D0B41E}" type="pres">
      <dgm:prSet presAssocID="{BE7815CF-14F6-4AA3-A82A-9CFC4FC179CB}" presName="spacer" presStyleCnt="0"/>
      <dgm:spPr/>
    </dgm:pt>
    <dgm:pt modelId="{94F79916-8055-46F7-AB14-F7A8BD324CF6}" type="pres">
      <dgm:prSet presAssocID="{F459CA77-09A3-443E-9459-D5C7C40D0615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0C974917-B332-4379-BE5F-215FF724ECB8}" type="pres">
      <dgm:prSet presAssocID="{61B897D4-434D-4B01-A8D1-1A596A262802}" presName="spacer" presStyleCnt="0"/>
      <dgm:spPr/>
    </dgm:pt>
    <dgm:pt modelId="{D362B94E-B1F9-48E6-AB95-922EB0662F11}" type="pres">
      <dgm:prSet presAssocID="{07A1F17F-E64E-4F1D-A8B5-FC066E992151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EB2C9B71-A770-4BC2-8679-C1D2CB861E63}" type="pres">
      <dgm:prSet presAssocID="{BC4D1C16-C955-4907-B247-05C42ADD7410}" presName="spacer" presStyleCnt="0"/>
      <dgm:spPr/>
    </dgm:pt>
    <dgm:pt modelId="{1387C444-F234-47B1-A1DE-96B69ACB1B1B}" type="pres">
      <dgm:prSet presAssocID="{479E82F6-085E-4982-A145-53DA76A41F6C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625B330F-4703-47A5-A61B-11F8A5984EE3}" srcId="{6B8F2457-7AFA-4E46-AA6E-EDBD1BEC62CA}" destId="{479E82F6-085E-4982-A145-53DA76A41F6C}" srcOrd="6" destOrd="0" parTransId="{0AC2BCDC-727F-47F0-8D6E-D0A88AF8D5C2}" sibTransId="{49DEA90D-D395-4713-AB26-E9AA3C7A7952}"/>
    <dgm:cxn modelId="{4BE72816-8FBC-4EEE-882A-DAD9DDDC9167}" type="presOf" srcId="{460C44EC-7064-4C39-8E19-25FC898BE3E1}" destId="{623AD806-AE74-4B4B-AA4C-D151EF3F601A}" srcOrd="0" destOrd="0" presId="urn:microsoft.com/office/officeart/2005/8/layout/vList2"/>
    <dgm:cxn modelId="{B35F5419-C81F-4EE5-87B3-53338882220D}" srcId="{6B8F2457-7AFA-4E46-AA6E-EDBD1BEC62CA}" destId="{707CBE52-D091-4049-9B7F-634FC31AAFFE}" srcOrd="0" destOrd="0" parTransId="{24430007-BE6B-487B-A9DB-90DAE13FEAD0}" sibTransId="{2A055B65-CD9F-42C6-A84C-1C0B4ADB5498}"/>
    <dgm:cxn modelId="{5222F31B-212D-4767-99AE-A81A7640BF46}" type="presOf" srcId="{6B8F2457-7AFA-4E46-AA6E-EDBD1BEC62CA}" destId="{3244DA9A-46DC-40F3-85CB-682CD062AC9C}" srcOrd="0" destOrd="0" presId="urn:microsoft.com/office/officeart/2005/8/layout/vList2"/>
    <dgm:cxn modelId="{7E1D081C-1B07-4BD5-871C-960E0059B33A}" type="presOf" srcId="{707CBE52-D091-4049-9B7F-634FC31AAFFE}" destId="{BBBFB100-C712-4D0E-9029-C38FDBF51A62}" srcOrd="0" destOrd="0" presId="urn:microsoft.com/office/officeart/2005/8/layout/vList2"/>
    <dgm:cxn modelId="{14E8172A-CB85-474F-A07B-031747B48B52}" srcId="{6B8F2457-7AFA-4E46-AA6E-EDBD1BEC62CA}" destId="{460C44EC-7064-4C39-8E19-25FC898BE3E1}" srcOrd="1" destOrd="0" parTransId="{E0BC234F-D2DD-4AF2-BA45-700ECACC4D7E}" sibTransId="{024B95E2-CF89-4777-B277-EB7583C33F57}"/>
    <dgm:cxn modelId="{62911549-0E46-4E1C-A9E5-BF0EB284C8CB}" srcId="{6B8F2457-7AFA-4E46-AA6E-EDBD1BEC62CA}" destId="{F459CA77-09A3-443E-9459-D5C7C40D0615}" srcOrd="4" destOrd="0" parTransId="{488CFEC3-54DB-46EE-84A0-CEE65D54238E}" sibTransId="{61B897D4-434D-4B01-A8D1-1A596A262802}"/>
    <dgm:cxn modelId="{FC9D3C7B-BF3C-4CD2-B93A-571FF6C9D912}" type="presOf" srcId="{D9FB099C-65FB-4973-9867-C0EC32FF02D1}" destId="{0BA4C7ED-D68D-4885-857F-E7C4D0A0677C}" srcOrd="0" destOrd="0" presId="urn:microsoft.com/office/officeart/2005/8/layout/vList2"/>
    <dgm:cxn modelId="{42C6177E-D901-4AE4-B2FB-E4C926857910}" type="presOf" srcId="{479E82F6-085E-4982-A145-53DA76A41F6C}" destId="{1387C444-F234-47B1-A1DE-96B69ACB1B1B}" srcOrd="0" destOrd="0" presId="urn:microsoft.com/office/officeart/2005/8/layout/vList2"/>
    <dgm:cxn modelId="{B15C06AD-096A-4EA7-BD0A-6231CA9F94A4}" srcId="{6B8F2457-7AFA-4E46-AA6E-EDBD1BEC62CA}" destId="{62778278-2D30-4556-BB3A-BA3DFEE0D667}" srcOrd="2" destOrd="0" parTransId="{9C7B73C8-4C2F-4E07-9D06-B826B9A4F653}" sibTransId="{82D24783-F25D-4E82-8161-FC14808B9661}"/>
    <dgm:cxn modelId="{1248E2C6-4F02-4E31-A525-C4E274AE5B3C}" type="presOf" srcId="{07A1F17F-E64E-4F1D-A8B5-FC066E992151}" destId="{D362B94E-B1F9-48E6-AB95-922EB0662F11}" srcOrd="0" destOrd="0" presId="urn:microsoft.com/office/officeart/2005/8/layout/vList2"/>
    <dgm:cxn modelId="{045744CC-B47A-4034-B33F-3070F824CC5B}" srcId="{6B8F2457-7AFA-4E46-AA6E-EDBD1BEC62CA}" destId="{D9FB099C-65FB-4973-9867-C0EC32FF02D1}" srcOrd="3" destOrd="0" parTransId="{73D10C80-6429-493D-B0C2-7F144B2F5C60}" sibTransId="{BE7815CF-14F6-4AA3-A82A-9CFC4FC179CB}"/>
    <dgm:cxn modelId="{8BA5D3EF-AD08-4EB9-86A5-650D4BC01246}" type="presOf" srcId="{F459CA77-09A3-443E-9459-D5C7C40D0615}" destId="{94F79916-8055-46F7-AB14-F7A8BD324CF6}" srcOrd="0" destOrd="0" presId="urn:microsoft.com/office/officeart/2005/8/layout/vList2"/>
    <dgm:cxn modelId="{E8DDE2F0-0374-4C53-BA7D-C4AA16348273}" type="presOf" srcId="{62778278-2D30-4556-BB3A-BA3DFEE0D667}" destId="{CF96117C-2AC7-42A5-B516-77AEB547BD8F}" srcOrd="0" destOrd="0" presId="urn:microsoft.com/office/officeart/2005/8/layout/vList2"/>
    <dgm:cxn modelId="{7022CAF1-9B72-4948-B574-0BC9ABD87DFE}" srcId="{6B8F2457-7AFA-4E46-AA6E-EDBD1BEC62CA}" destId="{07A1F17F-E64E-4F1D-A8B5-FC066E992151}" srcOrd="5" destOrd="0" parTransId="{2EAA568A-E1E6-433F-9302-9F40006A912B}" sibTransId="{BC4D1C16-C955-4907-B247-05C42ADD7410}"/>
    <dgm:cxn modelId="{FD670DAC-64CC-41E0-B282-C965C8A14502}" type="presParOf" srcId="{3244DA9A-46DC-40F3-85CB-682CD062AC9C}" destId="{BBBFB100-C712-4D0E-9029-C38FDBF51A62}" srcOrd="0" destOrd="0" presId="urn:microsoft.com/office/officeart/2005/8/layout/vList2"/>
    <dgm:cxn modelId="{D7BC152E-8B5A-4E19-BD13-F01627A564FE}" type="presParOf" srcId="{3244DA9A-46DC-40F3-85CB-682CD062AC9C}" destId="{C525E0F6-E5E3-4912-97F5-C6C115D6FE44}" srcOrd="1" destOrd="0" presId="urn:microsoft.com/office/officeart/2005/8/layout/vList2"/>
    <dgm:cxn modelId="{4166DD68-A382-4FFB-B13D-3C96B1ACC73B}" type="presParOf" srcId="{3244DA9A-46DC-40F3-85CB-682CD062AC9C}" destId="{623AD806-AE74-4B4B-AA4C-D151EF3F601A}" srcOrd="2" destOrd="0" presId="urn:microsoft.com/office/officeart/2005/8/layout/vList2"/>
    <dgm:cxn modelId="{DDE058C5-8E1B-47F2-8BC9-10CB6881941E}" type="presParOf" srcId="{3244DA9A-46DC-40F3-85CB-682CD062AC9C}" destId="{180FDAFF-AE9B-4DD7-84BD-97557AC5AD6B}" srcOrd="3" destOrd="0" presId="urn:microsoft.com/office/officeart/2005/8/layout/vList2"/>
    <dgm:cxn modelId="{8474C5D6-531D-4078-9B76-3904D4957A50}" type="presParOf" srcId="{3244DA9A-46DC-40F3-85CB-682CD062AC9C}" destId="{CF96117C-2AC7-42A5-B516-77AEB547BD8F}" srcOrd="4" destOrd="0" presId="urn:microsoft.com/office/officeart/2005/8/layout/vList2"/>
    <dgm:cxn modelId="{C1BA3155-2022-464A-9659-1E92E93F7C30}" type="presParOf" srcId="{3244DA9A-46DC-40F3-85CB-682CD062AC9C}" destId="{0753BEC1-F2A8-4CF0-ABD7-1A34849EDCBC}" srcOrd="5" destOrd="0" presId="urn:microsoft.com/office/officeart/2005/8/layout/vList2"/>
    <dgm:cxn modelId="{9D8B7E35-5D6C-4357-98C7-1473050E8FA4}" type="presParOf" srcId="{3244DA9A-46DC-40F3-85CB-682CD062AC9C}" destId="{0BA4C7ED-D68D-4885-857F-E7C4D0A0677C}" srcOrd="6" destOrd="0" presId="urn:microsoft.com/office/officeart/2005/8/layout/vList2"/>
    <dgm:cxn modelId="{5C4A9DD7-5A2E-41FB-A6E2-DE3639930767}" type="presParOf" srcId="{3244DA9A-46DC-40F3-85CB-682CD062AC9C}" destId="{A2E4A4AE-EA5D-4B9F-B62D-B9A5B8D0B41E}" srcOrd="7" destOrd="0" presId="urn:microsoft.com/office/officeart/2005/8/layout/vList2"/>
    <dgm:cxn modelId="{ADE07D0D-BD38-4B88-8F49-34CA1DD77771}" type="presParOf" srcId="{3244DA9A-46DC-40F3-85CB-682CD062AC9C}" destId="{94F79916-8055-46F7-AB14-F7A8BD324CF6}" srcOrd="8" destOrd="0" presId="urn:microsoft.com/office/officeart/2005/8/layout/vList2"/>
    <dgm:cxn modelId="{2A918094-C20E-4211-A662-1C83A1065284}" type="presParOf" srcId="{3244DA9A-46DC-40F3-85CB-682CD062AC9C}" destId="{0C974917-B332-4379-BE5F-215FF724ECB8}" srcOrd="9" destOrd="0" presId="urn:microsoft.com/office/officeart/2005/8/layout/vList2"/>
    <dgm:cxn modelId="{3929D1C9-01FF-4585-A1E1-B3A5C99EB853}" type="presParOf" srcId="{3244DA9A-46DC-40F3-85CB-682CD062AC9C}" destId="{D362B94E-B1F9-48E6-AB95-922EB0662F11}" srcOrd="10" destOrd="0" presId="urn:microsoft.com/office/officeart/2005/8/layout/vList2"/>
    <dgm:cxn modelId="{72681F60-73C3-4D52-9F10-CF1B249B0ED7}" type="presParOf" srcId="{3244DA9A-46DC-40F3-85CB-682CD062AC9C}" destId="{EB2C9B71-A770-4BC2-8679-C1D2CB861E63}" srcOrd="11" destOrd="0" presId="urn:microsoft.com/office/officeart/2005/8/layout/vList2"/>
    <dgm:cxn modelId="{C82C7340-47CA-4F44-9C57-CBBDD94E8142}" type="presParOf" srcId="{3244DA9A-46DC-40F3-85CB-682CD062AC9C}" destId="{1387C444-F234-47B1-A1DE-96B69ACB1B1B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6869B5D-D655-4FB4-AFFA-A2897575CACF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E46D5C1-0884-4B3D-BD71-6AE9F8DAE25E}">
      <dgm:prSet custT="1"/>
      <dgm:spPr/>
      <dgm:t>
        <a:bodyPr/>
        <a:lstStyle/>
        <a:p>
          <a:r>
            <a:rPr lang="bg-BG" sz="1400" dirty="0">
              <a:latin typeface="Cambria" panose="02040503050406030204" pitchFamily="18" charset="0"/>
              <a:ea typeface="Cambria" panose="02040503050406030204" pitchFamily="18" charset="0"/>
            </a:rPr>
            <a:t>Ключовите библиотекари ще обучат две допълнителни целеви групи: библиотекари от обществени библиотекари и различни категории библиотечни потребители (студенти, млади професионалисти, възрастни граждани). </a:t>
          </a:r>
          <a:endParaRPr lang="en-US" sz="14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AB28867-1827-48C9-85A6-5C3510BC2DB8}" type="parTrans" cxnId="{38EB937F-7900-4F3E-803D-B2323F2A1E94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C62F752-1A12-4C80-A5E8-B75B1B9D8655}" type="sibTrans" cxnId="{38EB937F-7900-4F3E-803D-B2323F2A1E94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5D0549D-0B3A-43A6-B53C-6F8879972473}">
      <dgm:prSet/>
      <dgm:spPr/>
      <dgm:t>
        <a:bodyPr/>
        <a:lstStyle/>
        <a:p>
          <a:r>
            <a:rPr lang="bg-BG" dirty="0">
              <a:latin typeface="Cambria" panose="02040503050406030204" pitchFamily="18" charset="0"/>
              <a:ea typeface="Cambria" panose="02040503050406030204" pitchFamily="18" charset="0"/>
            </a:rPr>
            <a:t>Обученията ще се проведат в предварително селектирани библиотеки в България, Гърция, Латвия, Румъния и Португалия, които ще изпълняват ролята на регионални обучителни центрове. За целите на обучението на допълнителните групи модулите в четирите тематични области, разработени от библиотечните катедри, ще бъдат адаптирани с помощта на ключовите библиотекари, за да се осигурят практически ориентирани учебни материали за по-нататъшно използване в онлайн среда. </a:t>
          </a:r>
          <a:endParaRPr lang="en-US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3600018-CEE2-448E-8ADA-ADEFF84A7374}" type="parTrans" cxnId="{38D13F3B-8B9C-4656-9D31-B000251E9BDC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C5EC74C-B54A-43F9-B146-D147CBDB8416}" type="sibTrans" cxnId="{38D13F3B-8B9C-4656-9D31-B000251E9BDC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BA8E80C-2549-41D9-86A5-FEA4AFDAD1E8}">
      <dgm:prSet custT="1"/>
      <dgm:spPr/>
      <dgm:t>
        <a:bodyPr/>
        <a:lstStyle/>
        <a:p>
          <a:r>
            <a:rPr lang="bg-BG" sz="1400" dirty="0">
              <a:latin typeface="Cambria" panose="02040503050406030204" pitchFamily="18" charset="0"/>
              <a:ea typeface="Cambria" panose="02040503050406030204" pitchFamily="18" charset="0"/>
            </a:rPr>
            <a:t>Освен на английски език, адаптираните модули ще бъдат налични и на петте езика на партньорството. </a:t>
          </a:r>
          <a:endParaRPr lang="en-US" sz="14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D777C1B-5CE2-43F5-AEF3-44CA07D11916}" type="parTrans" cxnId="{AE79BE1E-7BB3-4299-83F7-B6E69581041A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05DA92F-D29A-4629-8B2C-AAA2446FAB29}" type="sibTrans" cxnId="{AE79BE1E-7BB3-4299-83F7-B6E69581041A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8C3EBD7-BE90-4A79-A36B-30F787CFF8C6}">
      <dgm:prSet custT="1"/>
      <dgm:spPr/>
      <dgm:t>
        <a:bodyPr/>
        <a:lstStyle/>
        <a:p>
          <a:r>
            <a:rPr lang="bg-BG" sz="1400" dirty="0">
              <a:latin typeface="Cambria" panose="02040503050406030204" pitchFamily="18" charset="0"/>
              <a:ea typeface="Cambria" panose="02040503050406030204" pitchFamily="18" charset="0"/>
            </a:rPr>
            <a:t>Достъп до учебните материали за библиотекари и библиотечни потребители ще бъде осигурен чрез платформата за електронно обучение на проекта, базирана на </a:t>
          </a:r>
          <a:r>
            <a:rPr lang="bg-BG" sz="1400" dirty="0" err="1">
              <a:latin typeface="Cambria" panose="02040503050406030204" pitchFamily="18" charset="0"/>
              <a:ea typeface="Cambria" panose="02040503050406030204" pitchFamily="18" charset="0"/>
            </a:rPr>
            <a:t>Мудъл</a:t>
          </a:r>
          <a:r>
            <a:rPr lang="bg-BG" sz="1400" dirty="0">
              <a:latin typeface="Cambria" panose="02040503050406030204" pitchFamily="18" charset="0"/>
              <a:ea typeface="Cambria" panose="02040503050406030204" pitchFamily="18" charset="0"/>
            </a:rPr>
            <a:t>. </a:t>
          </a:r>
          <a:endParaRPr lang="en-US" sz="14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F7ED4DC-A2EF-440E-A5CD-7B7D64B5E01A}" type="parTrans" cxnId="{8581F43C-3963-47BE-8386-7B849B8A7802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26FCC18-C7E1-40F7-BE61-10797160CE8D}" type="sibTrans" cxnId="{8581F43C-3963-47BE-8386-7B849B8A7802}">
      <dgm:prSet/>
      <dgm:spPr/>
      <dgm:t>
        <a:bodyPr/>
        <a:lstStyle/>
        <a:p>
          <a:endParaRPr lang="en-US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8E7A469-238A-4C6C-9298-C1F5221A0BBC}" type="pres">
      <dgm:prSet presAssocID="{86869B5D-D655-4FB4-AFFA-A2897575CACF}" presName="Name0" presStyleCnt="0">
        <dgm:presLayoutVars>
          <dgm:dir/>
          <dgm:animLvl val="lvl"/>
          <dgm:resizeHandles val="exact"/>
        </dgm:presLayoutVars>
      </dgm:prSet>
      <dgm:spPr/>
    </dgm:pt>
    <dgm:pt modelId="{4D221F17-AB35-459F-B7C6-A88F4936684B}" type="pres">
      <dgm:prSet presAssocID="{58C3EBD7-BE90-4A79-A36B-30F787CFF8C6}" presName="boxAndChildren" presStyleCnt="0"/>
      <dgm:spPr/>
    </dgm:pt>
    <dgm:pt modelId="{0EE6993F-5FF7-48E0-AAC6-4C4553CBEE12}" type="pres">
      <dgm:prSet presAssocID="{58C3EBD7-BE90-4A79-A36B-30F787CFF8C6}" presName="parentTextBox" presStyleLbl="node1" presStyleIdx="0" presStyleCnt="4"/>
      <dgm:spPr/>
    </dgm:pt>
    <dgm:pt modelId="{59B1C977-E312-4AF6-9A0A-AD30B7900C3F}" type="pres">
      <dgm:prSet presAssocID="{C05DA92F-D29A-4629-8B2C-AAA2446FAB29}" presName="sp" presStyleCnt="0"/>
      <dgm:spPr/>
    </dgm:pt>
    <dgm:pt modelId="{45CF95E8-5855-4B68-997A-CEE003B0584D}" type="pres">
      <dgm:prSet presAssocID="{7BA8E80C-2549-41D9-86A5-FEA4AFDAD1E8}" presName="arrowAndChildren" presStyleCnt="0"/>
      <dgm:spPr/>
    </dgm:pt>
    <dgm:pt modelId="{648A74BA-59CF-4808-B215-C88B4613035F}" type="pres">
      <dgm:prSet presAssocID="{7BA8E80C-2549-41D9-86A5-FEA4AFDAD1E8}" presName="parentTextArrow" presStyleLbl="node1" presStyleIdx="1" presStyleCnt="4"/>
      <dgm:spPr/>
    </dgm:pt>
    <dgm:pt modelId="{CF676F8A-F273-49AA-A23A-65C9231A97A0}" type="pres">
      <dgm:prSet presAssocID="{6C5EC74C-B54A-43F9-B146-D147CBDB8416}" presName="sp" presStyleCnt="0"/>
      <dgm:spPr/>
    </dgm:pt>
    <dgm:pt modelId="{E842FFE9-0DD9-4A2B-BFC2-B88CA8C7C7AD}" type="pres">
      <dgm:prSet presAssocID="{15D0549D-0B3A-43A6-B53C-6F8879972473}" presName="arrowAndChildren" presStyleCnt="0"/>
      <dgm:spPr/>
    </dgm:pt>
    <dgm:pt modelId="{9E71C56F-5E4F-44E6-A7B0-283EBFF8458C}" type="pres">
      <dgm:prSet presAssocID="{15D0549D-0B3A-43A6-B53C-6F8879972473}" presName="parentTextArrow" presStyleLbl="node1" presStyleIdx="2" presStyleCnt="4"/>
      <dgm:spPr/>
    </dgm:pt>
    <dgm:pt modelId="{66EDBCEF-9FBE-4059-81D7-2B45840FBE98}" type="pres">
      <dgm:prSet presAssocID="{CC62F752-1A12-4C80-A5E8-B75B1B9D8655}" presName="sp" presStyleCnt="0"/>
      <dgm:spPr/>
    </dgm:pt>
    <dgm:pt modelId="{9CFB371D-6497-4B72-AF5C-36D3EC9D42A4}" type="pres">
      <dgm:prSet presAssocID="{FE46D5C1-0884-4B3D-BD71-6AE9F8DAE25E}" presName="arrowAndChildren" presStyleCnt="0"/>
      <dgm:spPr/>
    </dgm:pt>
    <dgm:pt modelId="{D3912221-60DE-4DFC-A3A4-F98D8AB94E08}" type="pres">
      <dgm:prSet presAssocID="{FE46D5C1-0884-4B3D-BD71-6AE9F8DAE25E}" presName="parentTextArrow" presStyleLbl="node1" presStyleIdx="3" presStyleCnt="4"/>
      <dgm:spPr/>
    </dgm:pt>
  </dgm:ptLst>
  <dgm:cxnLst>
    <dgm:cxn modelId="{AE79BE1E-7BB3-4299-83F7-B6E69581041A}" srcId="{86869B5D-D655-4FB4-AFFA-A2897575CACF}" destId="{7BA8E80C-2549-41D9-86A5-FEA4AFDAD1E8}" srcOrd="2" destOrd="0" parTransId="{6D777C1B-5CE2-43F5-AEF3-44CA07D11916}" sibTransId="{C05DA92F-D29A-4629-8B2C-AAA2446FAB29}"/>
    <dgm:cxn modelId="{38D13F3B-8B9C-4656-9D31-B000251E9BDC}" srcId="{86869B5D-D655-4FB4-AFFA-A2897575CACF}" destId="{15D0549D-0B3A-43A6-B53C-6F8879972473}" srcOrd="1" destOrd="0" parTransId="{43600018-CEE2-448E-8ADA-ADEFF84A7374}" sibTransId="{6C5EC74C-B54A-43F9-B146-D147CBDB8416}"/>
    <dgm:cxn modelId="{8581F43C-3963-47BE-8386-7B849B8A7802}" srcId="{86869B5D-D655-4FB4-AFFA-A2897575CACF}" destId="{58C3EBD7-BE90-4A79-A36B-30F787CFF8C6}" srcOrd="3" destOrd="0" parTransId="{6F7ED4DC-A2EF-440E-A5CD-7B7D64B5E01A}" sibTransId="{826FCC18-C7E1-40F7-BE61-10797160CE8D}"/>
    <dgm:cxn modelId="{4AC94C7C-68A5-460C-85F8-6915ECA3FB7C}" type="presOf" srcId="{FE46D5C1-0884-4B3D-BD71-6AE9F8DAE25E}" destId="{D3912221-60DE-4DFC-A3A4-F98D8AB94E08}" srcOrd="0" destOrd="0" presId="urn:microsoft.com/office/officeart/2005/8/layout/process4"/>
    <dgm:cxn modelId="{39B7927E-B312-4032-9278-6AAB63F752B6}" type="presOf" srcId="{86869B5D-D655-4FB4-AFFA-A2897575CACF}" destId="{08E7A469-238A-4C6C-9298-C1F5221A0BBC}" srcOrd="0" destOrd="0" presId="urn:microsoft.com/office/officeart/2005/8/layout/process4"/>
    <dgm:cxn modelId="{38EB937F-7900-4F3E-803D-B2323F2A1E94}" srcId="{86869B5D-D655-4FB4-AFFA-A2897575CACF}" destId="{FE46D5C1-0884-4B3D-BD71-6AE9F8DAE25E}" srcOrd="0" destOrd="0" parTransId="{9AB28867-1827-48C9-85A6-5C3510BC2DB8}" sibTransId="{CC62F752-1A12-4C80-A5E8-B75B1B9D8655}"/>
    <dgm:cxn modelId="{A8D268B0-9E56-4433-B802-EBA496E0ADDB}" type="presOf" srcId="{7BA8E80C-2549-41D9-86A5-FEA4AFDAD1E8}" destId="{648A74BA-59CF-4808-B215-C88B4613035F}" srcOrd="0" destOrd="0" presId="urn:microsoft.com/office/officeart/2005/8/layout/process4"/>
    <dgm:cxn modelId="{5E06D1CF-CE19-4DC0-9182-111288F9550B}" type="presOf" srcId="{15D0549D-0B3A-43A6-B53C-6F8879972473}" destId="{9E71C56F-5E4F-44E6-A7B0-283EBFF8458C}" srcOrd="0" destOrd="0" presId="urn:microsoft.com/office/officeart/2005/8/layout/process4"/>
    <dgm:cxn modelId="{600EC3EF-C4E6-41AB-98DD-54167E1661B7}" type="presOf" srcId="{58C3EBD7-BE90-4A79-A36B-30F787CFF8C6}" destId="{0EE6993F-5FF7-48E0-AAC6-4C4553CBEE12}" srcOrd="0" destOrd="0" presId="urn:microsoft.com/office/officeart/2005/8/layout/process4"/>
    <dgm:cxn modelId="{EB9011A9-7D92-49DB-BDF2-40C256911A49}" type="presParOf" srcId="{08E7A469-238A-4C6C-9298-C1F5221A0BBC}" destId="{4D221F17-AB35-459F-B7C6-A88F4936684B}" srcOrd="0" destOrd="0" presId="urn:microsoft.com/office/officeart/2005/8/layout/process4"/>
    <dgm:cxn modelId="{79E9176D-BF14-4027-960C-AACE13469DA0}" type="presParOf" srcId="{4D221F17-AB35-459F-B7C6-A88F4936684B}" destId="{0EE6993F-5FF7-48E0-AAC6-4C4553CBEE12}" srcOrd="0" destOrd="0" presId="urn:microsoft.com/office/officeart/2005/8/layout/process4"/>
    <dgm:cxn modelId="{4A7FA254-50CD-4495-AB31-1667B020DC08}" type="presParOf" srcId="{08E7A469-238A-4C6C-9298-C1F5221A0BBC}" destId="{59B1C977-E312-4AF6-9A0A-AD30B7900C3F}" srcOrd="1" destOrd="0" presId="urn:microsoft.com/office/officeart/2005/8/layout/process4"/>
    <dgm:cxn modelId="{8806F054-B378-43BA-840F-D4A5E9A4E2E5}" type="presParOf" srcId="{08E7A469-238A-4C6C-9298-C1F5221A0BBC}" destId="{45CF95E8-5855-4B68-997A-CEE003B0584D}" srcOrd="2" destOrd="0" presId="urn:microsoft.com/office/officeart/2005/8/layout/process4"/>
    <dgm:cxn modelId="{58F57FDB-7A34-469A-B057-70C34227B24C}" type="presParOf" srcId="{45CF95E8-5855-4B68-997A-CEE003B0584D}" destId="{648A74BA-59CF-4808-B215-C88B4613035F}" srcOrd="0" destOrd="0" presId="urn:microsoft.com/office/officeart/2005/8/layout/process4"/>
    <dgm:cxn modelId="{CE339932-09BD-4DBF-87E1-2B0B7B42CE09}" type="presParOf" srcId="{08E7A469-238A-4C6C-9298-C1F5221A0BBC}" destId="{CF676F8A-F273-49AA-A23A-65C9231A97A0}" srcOrd="3" destOrd="0" presId="urn:microsoft.com/office/officeart/2005/8/layout/process4"/>
    <dgm:cxn modelId="{BB457AE4-3382-4F13-B4D6-1E41897D64FA}" type="presParOf" srcId="{08E7A469-238A-4C6C-9298-C1F5221A0BBC}" destId="{E842FFE9-0DD9-4A2B-BFC2-B88CA8C7C7AD}" srcOrd="4" destOrd="0" presId="urn:microsoft.com/office/officeart/2005/8/layout/process4"/>
    <dgm:cxn modelId="{3C4DD26C-5A42-4D3A-AD4D-039AB3E899CD}" type="presParOf" srcId="{E842FFE9-0DD9-4A2B-BFC2-B88CA8C7C7AD}" destId="{9E71C56F-5E4F-44E6-A7B0-283EBFF8458C}" srcOrd="0" destOrd="0" presId="urn:microsoft.com/office/officeart/2005/8/layout/process4"/>
    <dgm:cxn modelId="{84DBB3E5-FD1A-4CBA-8963-9D8D31B4A0F6}" type="presParOf" srcId="{08E7A469-238A-4C6C-9298-C1F5221A0BBC}" destId="{66EDBCEF-9FBE-4059-81D7-2B45840FBE98}" srcOrd="5" destOrd="0" presId="urn:microsoft.com/office/officeart/2005/8/layout/process4"/>
    <dgm:cxn modelId="{8EE54EB6-5AFD-4B9C-9D2F-6AE74C645286}" type="presParOf" srcId="{08E7A469-238A-4C6C-9298-C1F5221A0BBC}" destId="{9CFB371D-6497-4B72-AF5C-36D3EC9D42A4}" srcOrd="6" destOrd="0" presId="urn:microsoft.com/office/officeart/2005/8/layout/process4"/>
    <dgm:cxn modelId="{07C58D2F-92F4-4314-B98D-356F33B6B98F}" type="presParOf" srcId="{9CFB371D-6497-4B72-AF5C-36D3EC9D42A4}" destId="{D3912221-60DE-4DFC-A3A4-F98D8AB94E0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4BD2D-C09E-4B4F-8D7B-89921ECD2BDA}">
      <dsp:nvSpPr>
        <dsp:cNvPr id="0" name=""/>
        <dsp:cNvSpPr/>
      </dsp:nvSpPr>
      <dsp:spPr>
        <a:xfrm>
          <a:off x="0" y="257771"/>
          <a:ext cx="4189854" cy="1572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kern="1200" dirty="0">
              <a:latin typeface="Cambria" panose="02040503050406030204" pitchFamily="18" charset="0"/>
              <a:ea typeface="Cambria" panose="02040503050406030204" pitchFamily="18" charset="0"/>
            </a:rPr>
            <a:t>Целта на проекта е да се разработи образователен инструмент (в две части: теоретична и практическа), който да се прилага от библиотечни специалисти и университетски преподаватели в ежедневната им работа.</a:t>
          </a:r>
          <a:endParaRPr lang="en-US" sz="16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76762" y="334533"/>
        <a:ext cx="4036330" cy="1418956"/>
      </dsp:txXfrm>
    </dsp:sp>
    <dsp:sp modelId="{A4317A5F-ABE5-485E-BC54-9718003F714A}">
      <dsp:nvSpPr>
        <dsp:cNvPr id="0" name=""/>
        <dsp:cNvSpPr/>
      </dsp:nvSpPr>
      <dsp:spPr>
        <a:xfrm>
          <a:off x="0" y="1876331"/>
          <a:ext cx="4189854" cy="1572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kern="1200" dirty="0">
              <a:latin typeface="Cambria" panose="02040503050406030204" pitchFamily="18" charset="0"/>
              <a:ea typeface="Cambria" panose="02040503050406030204" pitchFamily="18" charset="0"/>
            </a:rPr>
            <a:t>Крайният резултат ще бъде безплатно образователно съдържание, което да се използва от широк кръг заинтересовани страни: преподаватели, библиотекари, студенти, потребители на библиотеки, журналисти и медийни специалисти. </a:t>
          </a:r>
          <a:endParaRPr lang="en-US" sz="16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76762" y="1953093"/>
        <a:ext cx="4036330" cy="14189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F2D37A-5806-4C7D-A3CD-17B7714B0D82}">
      <dsp:nvSpPr>
        <dsp:cNvPr id="0" name=""/>
        <dsp:cNvSpPr/>
      </dsp:nvSpPr>
      <dsp:spPr>
        <a:xfrm>
          <a:off x="0" y="3697"/>
          <a:ext cx="4410447" cy="4448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b="1" kern="1200" dirty="0">
              <a:latin typeface="Cambria" panose="02040503050406030204" pitchFamily="18" charset="0"/>
              <a:ea typeface="Cambria" panose="02040503050406030204" pitchFamily="18" charset="0"/>
            </a:rPr>
            <a:t>Обучителни центрове</a:t>
          </a:r>
          <a:endParaRPr lang="en-US" sz="2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1718" y="25415"/>
        <a:ext cx="4367011" cy="401460"/>
      </dsp:txXfrm>
    </dsp:sp>
    <dsp:sp modelId="{67E7CF37-143B-4FB9-9049-B008E877F9FC}">
      <dsp:nvSpPr>
        <dsp:cNvPr id="0" name=""/>
        <dsp:cNvSpPr/>
      </dsp:nvSpPr>
      <dsp:spPr>
        <a:xfrm>
          <a:off x="0" y="448593"/>
          <a:ext cx="4410447" cy="852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032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800" kern="1200" dirty="0">
              <a:latin typeface="Cambria" panose="02040503050406030204" pitchFamily="18" charset="0"/>
              <a:ea typeface="Cambria" panose="02040503050406030204" pitchFamily="18" charset="0"/>
            </a:rPr>
            <a:t>Регионалните библиотеки в гр. Велико Търново, гр. Добрич, гр. Пловдив, гр. Русе, гр. Стара Загора</a:t>
          </a:r>
          <a:endParaRPr lang="en-US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800" kern="1200" dirty="0">
              <a:latin typeface="Cambria" panose="02040503050406030204" pitchFamily="18" charset="0"/>
              <a:ea typeface="Cambria" panose="02040503050406030204" pitchFamily="18" charset="0"/>
            </a:rPr>
            <a:t>Столична библиотека</a:t>
          </a:r>
          <a:endParaRPr lang="en-US" sz="1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0" y="448593"/>
        <a:ext cx="4410447" cy="852718"/>
      </dsp:txXfrm>
    </dsp:sp>
    <dsp:sp modelId="{21E2C3D3-A7CA-4046-8B45-C4E5432DD3F4}">
      <dsp:nvSpPr>
        <dsp:cNvPr id="0" name=""/>
        <dsp:cNvSpPr/>
      </dsp:nvSpPr>
      <dsp:spPr>
        <a:xfrm>
          <a:off x="0" y="1301311"/>
          <a:ext cx="4410447" cy="4448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b="1" kern="1200" dirty="0">
              <a:latin typeface="Cambria" panose="02040503050406030204" pitchFamily="18" charset="0"/>
              <a:ea typeface="Cambria" panose="02040503050406030204" pitchFamily="18" charset="0"/>
            </a:rPr>
            <a:t>Ключови библиотекари - 11</a:t>
          </a:r>
          <a:endParaRPr lang="en-US" sz="2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1718" y="1323029"/>
        <a:ext cx="4367011" cy="401460"/>
      </dsp:txXfrm>
    </dsp:sp>
    <dsp:sp modelId="{A0AD684E-CA85-4BB2-97E1-4FE9A6B9EE67}">
      <dsp:nvSpPr>
        <dsp:cNvPr id="0" name=""/>
        <dsp:cNvSpPr/>
      </dsp:nvSpPr>
      <dsp:spPr>
        <a:xfrm>
          <a:off x="0" y="1746208"/>
          <a:ext cx="4410447" cy="22957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032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000" kern="1200" dirty="0">
              <a:latin typeface="Cambria" panose="02040503050406030204" pitchFamily="18" charset="0"/>
              <a:ea typeface="Cambria" panose="02040503050406030204" pitchFamily="18" charset="0"/>
            </a:rPr>
            <a:t>По един библиотекар от регионалните библиотеки във Велико Търново, Ловеч, Ямбол, Добрич, Стара Загора, Русе, Пловдив, Пазарджик. </a:t>
          </a:r>
          <a:endParaRPr lang="en-US" sz="200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000" kern="1200">
              <a:latin typeface="Cambria" panose="02040503050406030204" pitchFamily="18" charset="0"/>
              <a:ea typeface="Cambria" panose="02040503050406030204" pitchFamily="18" charset="0"/>
            </a:rPr>
            <a:t>Двама библиотекари от Регионална библиотека – Силистра</a:t>
          </a:r>
          <a:endParaRPr lang="en-US" sz="2000" kern="120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000" kern="1200" dirty="0">
              <a:latin typeface="Cambria" panose="02040503050406030204" pitchFamily="18" charset="0"/>
              <a:ea typeface="Cambria" panose="02040503050406030204" pitchFamily="18" charset="0"/>
            </a:rPr>
            <a:t>1 библиотекар от Столична библиотека</a:t>
          </a:r>
          <a:endParaRPr lang="en-US" sz="20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0" y="1746208"/>
        <a:ext cx="4410447" cy="22957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FFFF66-A84A-4DE8-962C-9D8262D7A985}">
      <dsp:nvSpPr>
        <dsp:cNvPr id="0" name=""/>
        <dsp:cNvSpPr/>
      </dsp:nvSpPr>
      <dsp:spPr>
        <a:xfrm>
          <a:off x="254617" y="2458"/>
          <a:ext cx="2265793" cy="13594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kern="1200" dirty="0">
              <a:latin typeface="Cambria" panose="02040503050406030204" pitchFamily="18" charset="0"/>
              <a:ea typeface="Cambria" panose="02040503050406030204" pitchFamily="18" charset="0"/>
            </a:rPr>
            <a:t>Цели да развие умения за:</a:t>
          </a:r>
          <a:endParaRPr lang="en-US" sz="16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54617" y="2458"/>
        <a:ext cx="2265793" cy="1359476"/>
      </dsp:txXfrm>
    </dsp:sp>
    <dsp:sp modelId="{C69E6E49-6249-445E-BFDA-37DD0EB9A9FF}">
      <dsp:nvSpPr>
        <dsp:cNvPr id="0" name=""/>
        <dsp:cNvSpPr/>
      </dsp:nvSpPr>
      <dsp:spPr>
        <a:xfrm>
          <a:off x="2746990" y="2458"/>
          <a:ext cx="2265793" cy="13594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Култивиране</a:t>
          </a:r>
          <a:r>
            <a:rPr lang="ru-RU" sz="1400" kern="1200" dirty="0">
              <a:latin typeface="Cambria" panose="02040503050406030204" pitchFamily="18" charset="0"/>
              <a:ea typeface="Cambria" panose="02040503050406030204" pitchFamily="18" charset="0"/>
            </a:rPr>
            <a:t> на способности за критично </a:t>
          </a:r>
          <a:r>
            <a:rPr lang="ru-RU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мислене</a:t>
          </a:r>
          <a:endParaRPr lang="en-US" sz="1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746990" y="2458"/>
        <a:ext cx="2265793" cy="1359476"/>
      </dsp:txXfrm>
    </dsp:sp>
    <dsp:sp modelId="{E0727910-8EA4-4C49-8B97-D1F35538DD30}">
      <dsp:nvSpPr>
        <dsp:cNvPr id="0" name=""/>
        <dsp:cNvSpPr/>
      </dsp:nvSpPr>
      <dsp:spPr>
        <a:xfrm>
          <a:off x="5239363" y="2458"/>
          <a:ext cx="2265793" cy="13594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Разбиране</a:t>
          </a:r>
          <a:r>
            <a:rPr lang="ru-RU" sz="1400" kern="1200" dirty="0">
              <a:latin typeface="Cambria" panose="02040503050406030204" pitchFamily="18" charset="0"/>
              <a:ea typeface="Cambria" panose="02040503050406030204" pitchFamily="18" charset="0"/>
            </a:rPr>
            <a:t> на </a:t>
          </a:r>
          <a:r>
            <a:rPr lang="ru-RU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влиянието</a:t>
          </a:r>
          <a:r>
            <a:rPr lang="ru-RU" sz="1400" kern="1200" dirty="0">
              <a:latin typeface="Cambria" panose="02040503050406030204" pitchFamily="18" charset="0"/>
              <a:ea typeface="Cambria" panose="02040503050406030204" pitchFamily="18" charset="0"/>
            </a:rPr>
            <a:t> на </a:t>
          </a:r>
          <a:r>
            <a:rPr lang="ru-RU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съобщенията</a:t>
          </a:r>
          <a:r>
            <a:rPr lang="ru-RU" sz="1400" kern="1200" dirty="0">
              <a:latin typeface="Cambria" panose="02040503050406030204" pitchFamily="18" charset="0"/>
              <a:ea typeface="Cambria" panose="02040503050406030204" pitchFamily="18" charset="0"/>
            </a:rPr>
            <a:t> в </a:t>
          </a:r>
          <a:r>
            <a:rPr lang="ru-RU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социалните</a:t>
          </a:r>
          <a:r>
            <a:rPr lang="ru-RU" sz="1400" kern="1200" dirty="0">
              <a:latin typeface="Cambria" panose="02040503050406030204" pitchFamily="18" charset="0"/>
              <a:ea typeface="Cambria" panose="02040503050406030204" pitchFamily="18" charset="0"/>
            </a:rPr>
            <a:t> медии </a:t>
          </a:r>
          <a:r>
            <a:rPr lang="ru-RU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върху</a:t>
          </a:r>
          <a:r>
            <a:rPr lang="ru-RU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културата</a:t>
          </a:r>
          <a:r>
            <a:rPr lang="ru-RU" sz="1400" kern="1200" dirty="0">
              <a:latin typeface="Cambria" panose="02040503050406030204" pitchFamily="18" charset="0"/>
              <a:ea typeface="Cambria" panose="02040503050406030204" pitchFamily="18" charset="0"/>
            </a:rPr>
            <a:t> и </a:t>
          </a:r>
          <a:r>
            <a:rPr lang="ru-RU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обществото</a:t>
          </a:r>
          <a:endParaRPr lang="en-US" sz="1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239363" y="2458"/>
        <a:ext cx="2265793" cy="1359476"/>
      </dsp:txXfrm>
    </dsp:sp>
    <dsp:sp modelId="{F44772B4-4EAE-4C72-AE6D-00979BB04260}">
      <dsp:nvSpPr>
        <dsp:cNvPr id="0" name=""/>
        <dsp:cNvSpPr/>
      </dsp:nvSpPr>
      <dsp:spPr>
        <a:xfrm>
          <a:off x="254617" y="1588513"/>
          <a:ext cx="2265793" cy="13594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Откриване</a:t>
          </a:r>
          <a:r>
            <a:rPr lang="ru-RU" sz="1400" kern="1200" dirty="0">
              <a:latin typeface="Cambria" panose="02040503050406030204" pitchFamily="18" charset="0"/>
              <a:ea typeface="Cambria" panose="02040503050406030204" pitchFamily="18" charset="0"/>
            </a:rPr>
            <a:t> на </a:t>
          </a:r>
          <a:r>
            <a:rPr lang="ru-RU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целеви</a:t>
          </a:r>
          <a:r>
            <a:rPr lang="ru-RU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маркетингови</a:t>
          </a:r>
          <a:r>
            <a:rPr lang="ru-RU" sz="1400" kern="1200" dirty="0">
              <a:latin typeface="Cambria" panose="02040503050406030204" pitchFamily="18" charset="0"/>
              <a:ea typeface="Cambria" panose="02040503050406030204" pitchFamily="18" charset="0"/>
            </a:rPr>
            <a:t> тактики</a:t>
          </a:r>
          <a:endParaRPr lang="en-US" sz="1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54617" y="1588513"/>
        <a:ext cx="2265793" cy="1359476"/>
      </dsp:txXfrm>
    </dsp:sp>
    <dsp:sp modelId="{DBEF28A6-DD22-435E-8E42-E68B199BD803}">
      <dsp:nvSpPr>
        <dsp:cNvPr id="0" name=""/>
        <dsp:cNvSpPr/>
      </dsp:nvSpPr>
      <dsp:spPr>
        <a:xfrm>
          <a:off x="2746990" y="1588513"/>
          <a:ext cx="2265793" cy="13594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Назоваване</a:t>
          </a:r>
          <a:r>
            <a:rPr lang="ru-RU" sz="1400" kern="1200" dirty="0">
              <a:latin typeface="Cambria" panose="02040503050406030204" pitchFamily="18" charset="0"/>
              <a:ea typeface="Cambria" panose="02040503050406030204" pitchFamily="18" charset="0"/>
            </a:rPr>
            <a:t> и </a:t>
          </a:r>
          <a:r>
            <a:rPr lang="ru-RU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разбиране</a:t>
          </a:r>
          <a:r>
            <a:rPr lang="ru-RU" sz="1400" kern="1200" dirty="0">
              <a:latin typeface="Cambria" panose="02040503050406030204" pitchFamily="18" charset="0"/>
              <a:ea typeface="Cambria" panose="02040503050406030204" pitchFamily="18" charset="0"/>
            </a:rPr>
            <a:t> на техники за </a:t>
          </a:r>
          <a:r>
            <a:rPr lang="ru-RU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убеждаване</a:t>
          </a:r>
          <a:endParaRPr lang="en-US" sz="1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746990" y="1588513"/>
        <a:ext cx="2265793" cy="1359476"/>
      </dsp:txXfrm>
    </dsp:sp>
    <dsp:sp modelId="{F1F8C073-0C22-46DE-BE11-A674D72F3C4D}">
      <dsp:nvSpPr>
        <dsp:cNvPr id="0" name=""/>
        <dsp:cNvSpPr/>
      </dsp:nvSpPr>
      <dsp:spPr>
        <a:xfrm>
          <a:off x="5239363" y="1588513"/>
          <a:ext cx="2265793" cy="13594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 err="1">
              <a:latin typeface="Cambria" panose="02040503050406030204" pitchFamily="18" charset="0"/>
              <a:ea typeface="Cambria" panose="02040503050406030204" pitchFamily="18" charset="0"/>
            </a:rPr>
            <a:t>Разпознаване</a:t>
          </a:r>
          <a:r>
            <a:rPr lang="ru-RU" sz="1200" kern="1200" dirty="0">
              <a:latin typeface="Cambria" panose="02040503050406030204" pitchFamily="18" charset="0"/>
              <a:ea typeface="Cambria" panose="02040503050406030204" pitchFamily="18" charset="0"/>
            </a:rPr>
            <a:t> на </a:t>
          </a:r>
          <a:r>
            <a:rPr lang="ru-RU" sz="1200" kern="1200" dirty="0" err="1">
              <a:latin typeface="Cambria" panose="02040503050406030204" pitchFamily="18" charset="0"/>
              <a:ea typeface="Cambria" panose="02040503050406030204" pitchFamily="18" charset="0"/>
            </a:rPr>
            <a:t>истината</a:t>
          </a:r>
          <a:r>
            <a:rPr lang="ru-RU" sz="1200" kern="1200" dirty="0">
              <a:latin typeface="Cambria" panose="02040503050406030204" pitchFamily="18" charset="0"/>
              <a:ea typeface="Cambria" panose="02040503050406030204" pitchFamily="18" charset="0"/>
            </a:rPr>
            <a:t> от </a:t>
          </a:r>
          <a:r>
            <a:rPr lang="ru-RU" sz="1200" kern="1200" dirty="0" err="1">
              <a:latin typeface="Cambria" panose="02040503050406030204" pitchFamily="18" charset="0"/>
              <a:ea typeface="Cambria" panose="02040503050406030204" pitchFamily="18" charset="0"/>
            </a:rPr>
            <a:t>измамата</a:t>
          </a:r>
          <a:r>
            <a:rPr lang="ru-RU" sz="1200" kern="1200" dirty="0">
              <a:latin typeface="Cambria" panose="02040503050406030204" pitchFamily="18" charset="0"/>
              <a:ea typeface="Cambria" panose="02040503050406030204" pitchFamily="18" charset="0"/>
            </a:rPr>
            <a:t> и оценка на </a:t>
          </a:r>
          <a:r>
            <a:rPr lang="ru-RU" sz="1200" kern="1200" dirty="0" err="1">
              <a:latin typeface="Cambria" panose="02040503050406030204" pitchFamily="18" charset="0"/>
              <a:ea typeface="Cambria" panose="02040503050406030204" pitchFamily="18" charset="0"/>
            </a:rPr>
            <a:t>достоверността</a:t>
          </a:r>
          <a:r>
            <a:rPr lang="ru-RU" sz="1200" kern="1200" dirty="0">
              <a:latin typeface="Cambria" panose="02040503050406030204" pitchFamily="18" charset="0"/>
              <a:ea typeface="Cambria" panose="02040503050406030204" pitchFamily="18" charset="0"/>
            </a:rPr>
            <a:t> на </a:t>
          </a:r>
          <a:r>
            <a:rPr lang="ru-RU" sz="1200" kern="1200" dirty="0" err="1">
              <a:latin typeface="Cambria" panose="02040503050406030204" pitchFamily="18" charset="0"/>
              <a:ea typeface="Cambria" panose="02040503050406030204" pitchFamily="18" charset="0"/>
            </a:rPr>
            <a:t>различни</a:t>
          </a:r>
          <a:r>
            <a:rPr lang="ru-RU" sz="12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200" kern="1200" dirty="0" err="1">
              <a:latin typeface="Cambria" panose="02040503050406030204" pitchFamily="18" charset="0"/>
              <a:ea typeface="Cambria" panose="02040503050406030204" pitchFamily="18" charset="0"/>
            </a:rPr>
            <a:t>разкази</a:t>
          </a:r>
          <a:r>
            <a:rPr lang="ru-RU" sz="1200" kern="1200" dirty="0">
              <a:latin typeface="Cambria" panose="02040503050406030204" pitchFamily="18" charset="0"/>
              <a:ea typeface="Cambria" panose="02040503050406030204" pitchFamily="18" charset="0"/>
            </a:rPr>
            <a:t> в </a:t>
          </a:r>
          <a:r>
            <a:rPr lang="ru-RU" sz="1200" kern="1200" dirty="0" err="1">
              <a:latin typeface="Cambria" panose="02040503050406030204" pitchFamily="18" charset="0"/>
              <a:ea typeface="Cambria" panose="02040503050406030204" pitchFamily="18" charset="0"/>
            </a:rPr>
            <a:t>журналистиката</a:t>
          </a:r>
          <a:r>
            <a:rPr lang="ru-RU" sz="12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200" kern="1200" dirty="0" err="1">
              <a:latin typeface="Cambria" panose="02040503050406030204" pitchFamily="18" charset="0"/>
              <a:ea typeface="Cambria" panose="02040503050406030204" pitchFamily="18" charset="0"/>
            </a:rPr>
            <a:t>Разкриване</a:t>
          </a:r>
          <a:r>
            <a:rPr lang="ru-RU" sz="1200" kern="1200" dirty="0">
              <a:latin typeface="Cambria" panose="02040503050406030204" pitchFamily="18" charset="0"/>
              <a:ea typeface="Cambria" panose="02040503050406030204" pitchFamily="18" charset="0"/>
            </a:rPr>
            <a:t> на </a:t>
          </a:r>
          <a:r>
            <a:rPr lang="ru-RU" sz="1200" kern="1200" dirty="0" err="1">
              <a:latin typeface="Cambria" panose="02040503050406030204" pitchFamily="18" charset="0"/>
              <a:ea typeface="Cambria" panose="02040503050406030204" pitchFamily="18" charset="0"/>
            </a:rPr>
            <a:t>несигурните</a:t>
          </a:r>
          <a:r>
            <a:rPr lang="ru-RU" sz="1200" kern="1200" dirty="0">
              <a:latin typeface="Cambria" panose="02040503050406030204" pitchFamily="18" charset="0"/>
              <a:ea typeface="Cambria" panose="02040503050406030204" pitchFamily="18" charset="0"/>
            </a:rPr>
            <a:t>/</a:t>
          </a:r>
          <a:r>
            <a:rPr lang="ru-RU" sz="1200" kern="1200" dirty="0" err="1">
              <a:latin typeface="Cambria" panose="02040503050406030204" pitchFamily="18" charset="0"/>
              <a:ea typeface="Cambria" panose="02040503050406030204" pitchFamily="18" charset="0"/>
            </a:rPr>
            <a:t>завоалираните</a:t>
          </a:r>
          <a:r>
            <a:rPr lang="ru-RU" sz="12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200" kern="1200" dirty="0" err="1">
              <a:latin typeface="Cambria" panose="02040503050406030204" pitchFamily="18" charset="0"/>
              <a:ea typeface="Cambria" panose="02040503050406030204" pitchFamily="18" charset="0"/>
            </a:rPr>
            <a:t>аспекти</a:t>
          </a:r>
          <a:r>
            <a:rPr lang="ru-RU" sz="1200" kern="1200" dirty="0">
              <a:latin typeface="Cambria" panose="02040503050406030204" pitchFamily="18" charset="0"/>
              <a:ea typeface="Cambria" panose="02040503050406030204" pitchFamily="18" charset="0"/>
            </a:rPr>
            <a:t> на </a:t>
          </a:r>
          <a:r>
            <a:rPr lang="ru-RU" sz="1200" kern="1200" dirty="0" err="1">
              <a:latin typeface="Cambria" panose="02040503050406030204" pitchFamily="18" charset="0"/>
              <a:ea typeface="Cambria" panose="02040503050406030204" pitchFamily="18" charset="0"/>
            </a:rPr>
            <a:t>историите</a:t>
          </a:r>
          <a:endParaRPr lang="en-US" sz="12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239363" y="1588513"/>
        <a:ext cx="2265793" cy="1359476"/>
      </dsp:txXfrm>
    </dsp:sp>
    <dsp:sp modelId="{2D9914E6-4774-4B70-AB31-89C021F0DE90}">
      <dsp:nvSpPr>
        <dsp:cNvPr id="0" name=""/>
        <dsp:cNvSpPr/>
      </dsp:nvSpPr>
      <dsp:spPr>
        <a:xfrm>
          <a:off x="1500803" y="3174569"/>
          <a:ext cx="2265793" cy="13594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Оценяване</a:t>
          </a:r>
          <a:r>
            <a:rPr lang="ru-RU" sz="1400" kern="1200" dirty="0">
              <a:latin typeface="Cambria" panose="02040503050406030204" pitchFamily="18" charset="0"/>
              <a:ea typeface="Cambria" panose="02040503050406030204" pitchFamily="18" charset="0"/>
            </a:rPr>
            <a:t> на </a:t>
          </a:r>
          <a:r>
            <a:rPr lang="ru-RU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медийни</a:t>
          </a:r>
          <a:r>
            <a:rPr lang="ru-RU" sz="1400" kern="1200" dirty="0">
              <a:latin typeface="Cambria" panose="02040503050406030204" pitchFamily="18" charset="0"/>
              <a:ea typeface="Cambria" panose="02040503050406030204" pitchFamily="18" charset="0"/>
            </a:rPr>
            <a:t> съобщения </a:t>
          </a:r>
          <a:r>
            <a:rPr lang="ru-RU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въз</a:t>
          </a:r>
          <a:r>
            <a:rPr lang="ru-RU" sz="1400" kern="1200" dirty="0">
              <a:latin typeface="Cambria" panose="02040503050406030204" pitchFamily="18" charset="0"/>
              <a:ea typeface="Cambria" panose="02040503050406030204" pitchFamily="18" charset="0"/>
            </a:rPr>
            <a:t> основа на </a:t>
          </a:r>
          <a:r>
            <a:rPr lang="ru-RU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личен</a:t>
          </a:r>
          <a:r>
            <a:rPr lang="ru-RU" sz="1400" kern="1200" dirty="0">
              <a:latin typeface="Cambria" panose="02040503050406030204" pitchFamily="18" charset="0"/>
              <a:ea typeface="Cambria" panose="02040503050406030204" pitchFamily="18" charset="0"/>
            </a:rPr>
            <a:t> опит, умения, </a:t>
          </a:r>
          <a:r>
            <a:rPr lang="ru-RU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вярвания</a:t>
          </a:r>
          <a:r>
            <a:rPr lang="ru-RU" sz="1400" kern="1200" dirty="0">
              <a:latin typeface="Cambria" panose="02040503050406030204" pitchFamily="18" charset="0"/>
              <a:ea typeface="Cambria" panose="02040503050406030204" pitchFamily="18" charset="0"/>
            </a:rPr>
            <a:t> и ценности</a:t>
          </a:r>
          <a:endParaRPr lang="en-US" sz="1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500803" y="3174569"/>
        <a:ext cx="2265793" cy="1359476"/>
      </dsp:txXfrm>
    </dsp:sp>
    <dsp:sp modelId="{C7205931-1839-4BAF-BC78-1A8102BE5CBF}">
      <dsp:nvSpPr>
        <dsp:cNvPr id="0" name=""/>
        <dsp:cNvSpPr/>
      </dsp:nvSpPr>
      <dsp:spPr>
        <a:xfrm>
          <a:off x="3993176" y="3174569"/>
          <a:ext cx="2265793" cy="13594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Създаване</a:t>
          </a:r>
          <a:r>
            <a:rPr lang="ru-RU" sz="1400" kern="1200" dirty="0">
              <a:latin typeface="Cambria" panose="02040503050406030204" pitchFamily="18" charset="0"/>
              <a:ea typeface="Cambria" panose="02040503050406030204" pitchFamily="18" charset="0"/>
            </a:rPr>
            <a:t> и </a:t>
          </a:r>
          <a:r>
            <a:rPr lang="ru-RU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разпространение</a:t>
          </a:r>
          <a:r>
            <a:rPr lang="ru-RU" sz="1400" kern="1200" dirty="0">
              <a:latin typeface="Cambria" panose="02040503050406030204" pitchFamily="18" charset="0"/>
              <a:ea typeface="Cambria" panose="02040503050406030204" pitchFamily="18" charset="0"/>
            </a:rPr>
            <a:t> на </a:t>
          </a:r>
          <a:r>
            <a:rPr lang="ru-RU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собствено</a:t>
          </a:r>
          <a:r>
            <a:rPr lang="ru-RU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медийно</a:t>
          </a:r>
          <a:r>
            <a:rPr lang="ru-RU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съдържание</a:t>
          </a:r>
          <a:endParaRPr lang="en-US" sz="1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993176" y="3174569"/>
        <a:ext cx="2265793" cy="13594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BFB100-C712-4D0E-9029-C38FDBF51A62}">
      <dsp:nvSpPr>
        <dsp:cNvPr id="0" name=""/>
        <dsp:cNvSpPr/>
      </dsp:nvSpPr>
      <dsp:spPr>
        <a:xfrm>
          <a:off x="0" y="136386"/>
          <a:ext cx="7886700" cy="620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kern="1200">
              <a:latin typeface="Cambria" panose="02040503050406030204" pitchFamily="18" charset="0"/>
              <a:ea typeface="Cambria" panose="02040503050406030204" pitchFamily="18" charset="0"/>
            </a:rPr>
            <a:t>Цели да развие умения за:</a:t>
          </a:r>
          <a:endParaRPr lang="en-US" sz="16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0271" y="166657"/>
        <a:ext cx="7826158" cy="559558"/>
      </dsp:txXfrm>
    </dsp:sp>
    <dsp:sp modelId="{623AD806-AE74-4B4B-AA4C-D151EF3F601A}">
      <dsp:nvSpPr>
        <dsp:cNvPr id="0" name=""/>
        <dsp:cNvSpPr/>
      </dsp:nvSpPr>
      <dsp:spPr>
        <a:xfrm>
          <a:off x="0" y="775687"/>
          <a:ext cx="7886700" cy="620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>
              <a:latin typeface="Cambria" panose="02040503050406030204" pitchFamily="18" charset="0"/>
              <a:ea typeface="Cambria" panose="02040503050406030204" pitchFamily="18" charset="0"/>
            </a:rPr>
            <a:t>Откриване на пристрастия, дезинформация и неистини</a:t>
          </a:r>
          <a:endParaRPr lang="en-US" sz="16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0271" y="805958"/>
        <a:ext cx="7826158" cy="559558"/>
      </dsp:txXfrm>
    </dsp:sp>
    <dsp:sp modelId="{CF96117C-2AC7-42A5-B516-77AEB547BD8F}">
      <dsp:nvSpPr>
        <dsp:cNvPr id="0" name=""/>
        <dsp:cNvSpPr/>
      </dsp:nvSpPr>
      <dsp:spPr>
        <a:xfrm>
          <a:off x="0" y="1441867"/>
          <a:ext cx="7886700" cy="620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>
              <a:latin typeface="Cambria" panose="02040503050406030204" pitchFamily="18" charset="0"/>
              <a:ea typeface="Cambria" panose="02040503050406030204" pitchFamily="18" charset="0"/>
            </a:rPr>
            <a:t>Разбиране на процеса на избор на история, използването на езика и въздействието на новините върху обществото</a:t>
          </a:r>
          <a:endParaRPr lang="en-US" sz="16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0271" y="1472138"/>
        <a:ext cx="7826158" cy="559558"/>
      </dsp:txXfrm>
    </dsp:sp>
    <dsp:sp modelId="{0BA4C7ED-D68D-4885-857F-E7C4D0A0677C}">
      <dsp:nvSpPr>
        <dsp:cNvPr id="0" name=""/>
        <dsp:cNvSpPr/>
      </dsp:nvSpPr>
      <dsp:spPr>
        <a:xfrm>
          <a:off x="0" y="2108047"/>
          <a:ext cx="7886700" cy="620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>
              <a:latin typeface="Cambria" panose="02040503050406030204" pitchFamily="18" charset="0"/>
              <a:ea typeface="Cambria" panose="02040503050406030204" pitchFamily="18" charset="0"/>
            </a:rPr>
            <a:t>Развиване на самосъзнание и добра преценка към езика на дезинформацията</a:t>
          </a:r>
          <a:endParaRPr lang="en-US" sz="16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0271" y="2138318"/>
        <a:ext cx="7826158" cy="559558"/>
      </dsp:txXfrm>
    </dsp:sp>
    <dsp:sp modelId="{94F79916-8055-46F7-AB14-F7A8BD324CF6}">
      <dsp:nvSpPr>
        <dsp:cNvPr id="0" name=""/>
        <dsp:cNvSpPr/>
      </dsp:nvSpPr>
      <dsp:spPr>
        <a:xfrm>
          <a:off x="0" y="2774227"/>
          <a:ext cx="7886700" cy="620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>
              <a:latin typeface="Cambria" panose="02040503050406030204" pitchFamily="18" charset="0"/>
              <a:ea typeface="Cambria" panose="02040503050406030204" pitchFamily="18" charset="0"/>
            </a:rPr>
            <a:t>Анализиране как психологическите и социалните фактори оформят навиците за потребление на медии</a:t>
          </a:r>
          <a:endParaRPr lang="en-US" sz="16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0271" y="2804498"/>
        <a:ext cx="7826158" cy="559558"/>
      </dsp:txXfrm>
    </dsp:sp>
    <dsp:sp modelId="{D362B94E-B1F9-48E6-AB95-922EB0662F11}">
      <dsp:nvSpPr>
        <dsp:cNvPr id="0" name=""/>
        <dsp:cNvSpPr/>
      </dsp:nvSpPr>
      <dsp:spPr>
        <a:xfrm>
          <a:off x="0" y="3440407"/>
          <a:ext cx="7886700" cy="620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>
              <a:latin typeface="Cambria" panose="02040503050406030204" pitchFamily="18" charset="0"/>
              <a:ea typeface="Cambria" panose="02040503050406030204" pitchFamily="18" charset="0"/>
            </a:rPr>
            <a:t>Критично оценяване на източниците на новини за измерване на надеждността на съдържанието чрез тестове като CRAAP или проверки на факти</a:t>
          </a:r>
          <a:endParaRPr lang="en-US" sz="16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0271" y="3470678"/>
        <a:ext cx="7826158" cy="559558"/>
      </dsp:txXfrm>
    </dsp:sp>
    <dsp:sp modelId="{1387C444-F234-47B1-A1DE-96B69ACB1B1B}">
      <dsp:nvSpPr>
        <dsp:cNvPr id="0" name=""/>
        <dsp:cNvSpPr/>
      </dsp:nvSpPr>
      <dsp:spPr>
        <a:xfrm>
          <a:off x="0" y="4106587"/>
          <a:ext cx="7886700" cy="620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>
              <a:latin typeface="Cambria" panose="02040503050406030204" pitchFamily="18" charset="0"/>
              <a:ea typeface="Cambria" panose="02040503050406030204" pitchFamily="18" charset="0"/>
            </a:rPr>
            <a:t>Обсъждане на социалните и индивидуалните последици от новинарската грамотност за обществената политика и демокрацията</a:t>
          </a:r>
          <a:endParaRPr lang="en-US" sz="16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0271" y="4136858"/>
        <a:ext cx="7826158" cy="5595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E6993F-5FF7-48E0-AAC6-4C4553CBEE12}">
      <dsp:nvSpPr>
        <dsp:cNvPr id="0" name=""/>
        <dsp:cNvSpPr/>
      </dsp:nvSpPr>
      <dsp:spPr>
        <a:xfrm>
          <a:off x="0" y="4142651"/>
          <a:ext cx="8263830" cy="9063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kern="1200" dirty="0">
              <a:latin typeface="Cambria" panose="02040503050406030204" pitchFamily="18" charset="0"/>
              <a:ea typeface="Cambria" panose="02040503050406030204" pitchFamily="18" charset="0"/>
            </a:rPr>
            <a:t>Достъп до учебните материали за библиотекари и библиотечни потребители ще бъде осигурен чрез платформата за електронно обучение на проекта, базирана на </a:t>
          </a:r>
          <a:r>
            <a:rPr lang="bg-BG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Мудъл</a:t>
          </a:r>
          <a:r>
            <a:rPr lang="bg-BG" sz="1400" kern="1200" dirty="0">
              <a:latin typeface="Cambria" panose="02040503050406030204" pitchFamily="18" charset="0"/>
              <a:ea typeface="Cambria" panose="02040503050406030204" pitchFamily="18" charset="0"/>
            </a:rPr>
            <a:t>. </a:t>
          </a:r>
          <a:endParaRPr lang="en-US" sz="1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0" y="4142651"/>
        <a:ext cx="8263830" cy="906310"/>
      </dsp:txXfrm>
    </dsp:sp>
    <dsp:sp modelId="{648A74BA-59CF-4808-B215-C88B4613035F}">
      <dsp:nvSpPr>
        <dsp:cNvPr id="0" name=""/>
        <dsp:cNvSpPr/>
      </dsp:nvSpPr>
      <dsp:spPr>
        <a:xfrm rot="10800000">
          <a:off x="0" y="2762339"/>
          <a:ext cx="8263830" cy="139390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kern="1200" dirty="0">
              <a:latin typeface="Cambria" panose="02040503050406030204" pitchFamily="18" charset="0"/>
              <a:ea typeface="Cambria" panose="02040503050406030204" pitchFamily="18" charset="0"/>
            </a:rPr>
            <a:t>Освен на английски език, адаптираните модули ще бъдат налични и на петте езика на партньорството. </a:t>
          </a:r>
          <a:endParaRPr lang="en-US" sz="1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 rot="10800000">
        <a:off x="0" y="2762339"/>
        <a:ext cx="8263830" cy="905718"/>
      </dsp:txXfrm>
    </dsp:sp>
    <dsp:sp modelId="{9E71C56F-5E4F-44E6-A7B0-283EBFF8458C}">
      <dsp:nvSpPr>
        <dsp:cNvPr id="0" name=""/>
        <dsp:cNvSpPr/>
      </dsp:nvSpPr>
      <dsp:spPr>
        <a:xfrm rot="10800000">
          <a:off x="0" y="1382028"/>
          <a:ext cx="8263830" cy="139390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100" kern="1200" dirty="0">
              <a:latin typeface="Cambria" panose="02040503050406030204" pitchFamily="18" charset="0"/>
              <a:ea typeface="Cambria" panose="02040503050406030204" pitchFamily="18" charset="0"/>
            </a:rPr>
            <a:t>Обученията ще се проведат в предварително селектирани библиотеки в България, Гърция, Латвия, Румъния и Португалия, които ще изпълняват ролята на регионални обучителни центрове. За целите на обучението на допълнителните групи модулите в четирите тематични области, разработени от библиотечните катедри, ще бъдат адаптирани с помощта на ключовите библиотекари, за да се осигурят практически ориентирани учебни материали за по-нататъшно използване в онлайн среда. </a:t>
          </a:r>
          <a:endParaRPr lang="en-US" sz="11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 rot="10800000">
        <a:off x="0" y="1382028"/>
        <a:ext cx="8263830" cy="905718"/>
      </dsp:txXfrm>
    </dsp:sp>
    <dsp:sp modelId="{D3912221-60DE-4DFC-A3A4-F98D8AB94E08}">
      <dsp:nvSpPr>
        <dsp:cNvPr id="0" name=""/>
        <dsp:cNvSpPr/>
      </dsp:nvSpPr>
      <dsp:spPr>
        <a:xfrm rot="10800000">
          <a:off x="0" y="1717"/>
          <a:ext cx="8263830" cy="139390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kern="1200" dirty="0">
              <a:latin typeface="Cambria" panose="02040503050406030204" pitchFamily="18" charset="0"/>
              <a:ea typeface="Cambria" panose="02040503050406030204" pitchFamily="18" charset="0"/>
            </a:rPr>
            <a:t>Ключовите библиотекари ще обучат две допълнителни целеви групи: библиотекари от обществени библиотекари и различни категории библиотечни потребители (студенти, млади професионалисти, възрастни граждани). </a:t>
          </a:r>
          <a:endParaRPr lang="en-US" sz="1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 rot="10800000">
        <a:off x="0" y="1717"/>
        <a:ext cx="8263830" cy="9057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4F9A9C-0C7B-4BFC-86C0-5ADF4AD9B31A}" type="datetimeFigureOut">
              <a:rPr lang="en-US" smtClean="0"/>
              <a:t>10/12/2024</a:t>
            </a:fld>
            <a:endParaRPr lang="en-US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50422-56F0-432A-9F36-9D3674530E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640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Прецени къде да се сложи</a:t>
            </a:r>
            <a:r>
              <a:rPr lang="bg-BG" baseline="0" dirty="0"/>
              <a:t> лого на проекта и евентуално на </a:t>
            </a:r>
            <a:r>
              <a:rPr lang="bg-BG" baseline="0" dirty="0" err="1"/>
              <a:t>УниБИТ</a:t>
            </a:r>
            <a:r>
              <a:rPr lang="bg-BG" baseline="0" dirty="0"/>
              <a:t>. На слайдовете съм включила и лого на Еразъм, но прецени какво да остане, за да не стане претрупано</a:t>
            </a:r>
            <a:endParaRPr lang="en-US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50422-56F0-432A-9F36-9D3674530E2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377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50422-56F0-432A-9F36-9D3674530E2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0609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50422-56F0-432A-9F36-9D3674530E2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9617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Може да се сложи подходяща картинка по темата Информационна грамотност</a:t>
            </a:r>
            <a:endParaRPr lang="en-US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50422-56F0-432A-9F36-9D3674530E2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3515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#</a:t>
            </a:r>
            <a:endParaRPr lang="en-US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50422-56F0-432A-9F36-9D3674530E2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93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085D4-AAB4-4403-AE2C-8D82F361F254}" type="datetimeFigureOut">
              <a:rPr lang="bg-BG" smtClean="0"/>
              <a:t>12.10.2024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19B46-6061-4449-8CA8-0265ECF5F5C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2836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085D4-AAB4-4403-AE2C-8D82F361F254}" type="datetimeFigureOut">
              <a:rPr lang="bg-BG" smtClean="0"/>
              <a:t>12.10.2024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19B46-6061-4449-8CA8-0265ECF5F5C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18406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085D4-AAB4-4403-AE2C-8D82F361F254}" type="datetimeFigureOut">
              <a:rPr lang="bg-BG" smtClean="0"/>
              <a:t>12.10.2024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19B46-6061-4449-8CA8-0265ECF5F5C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221393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6C7A79A2-DDE1-224C-FCFC-D068EFF501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6A3F4759-9737-4E48-07F1-311F6F821F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D068F896-B65D-D414-ECB4-CA72EDE44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F2678893-9EFE-7D28-FD1C-8D5F7AED9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795DAD91-1836-AE95-C5E9-1EA13685C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8774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113E994-2951-9360-B9FC-416D7AAC7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2359FFEC-1E91-43E3-FD9F-A39D44F7FF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15DA4530-86F6-9174-2A25-241417947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C7048B79-0BB5-30DB-781E-D6D3DB9C2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74045A20-09D8-B5E1-D7EC-3DFCE9498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988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1FCE2357-F468-F997-D20E-46DB2D149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8F13469B-7988-1983-D8E5-C324B6A31A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837FA1F8-AE7D-0B9A-C591-D6EB850BA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CC9BFFD1-3F26-6857-7107-AE0BB6B64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D5FA83BA-D0AF-C7F4-4AB6-312544EAF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2506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7DC2D30A-70FC-11A0-0295-B2BF6EE28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E609AA78-14EF-8532-1DC8-776059FEAD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37023D81-C6E2-3EE3-B361-65AD5B4AB2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5171445F-61B3-8006-4039-EB0E34FE1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1317979A-2548-CF0E-A976-8BB024A4B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7815335B-AECE-14E8-DC41-C29F1EB84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076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E49E8EE-E796-4966-23EA-0B2CFB8C6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5AE253A3-AB4A-1E2A-41CE-D454C5E9FC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572A4B1B-AFFC-4BD4-BB16-8270CD7D32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Текстов контейнер 4">
            <a:extLst>
              <a:ext uri="{FF2B5EF4-FFF2-40B4-BE49-F238E27FC236}">
                <a16:creationId xmlns:a16="http://schemas.microsoft.com/office/drawing/2014/main" id="{64815F51-0294-0378-6204-5F56DD78A5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>
            <a:extLst>
              <a:ext uri="{FF2B5EF4-FFF2-40B4-BE49-F238E27FC236}">
                <a16:creationId xmlns:a16="http://schemas.microsoft.com/office/drawing/2014/main" id="{7276F579-CF97-9D49-3DCD-E91FD40D8E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7" name="Контейнер за дата 6">
            <a:extLst>
              <a:ext uri="{FF2B5EF4-FFF2-40B4-BE49-F238E27FC236}">
                <a16:creationId xmlns:a16="http://schemas.microsoft.com/office/drawing/2014/main" id="{2F176838-8DBA-BF80-25AE-2A3BC941F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Контейнер за долния колонтитул 7">
            <a:extLst>
              <a:ext uri="{FF2B5EF4-FFF2-40B4-BE49-F238E27FC236}">
                <a16:creationId xmlns:a16="http://schemas.microsoft.com/office/drawing/2014/main" id="{4FD5D8CD-90CD-13F2-0A9A-587E8E515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Контейнер за номер на слайда 8">
            <a:extLst>
              <a:ext uri="{FF2B5EF4-FFF2-40B4-BE49-F238E27FC236}">
                <a16:creationId xmlns:a16="http://schemas.microsoft.com/office/drawing/2014/main" id="{ECFFBCCC-2104-6E98-DD51-21B5F1A9F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5166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EAA35CBE-243A-97CD-9709-A0110C633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дата 2">
            <a:extLst>
              <a:ext uri="{FF2B5EF4-FFF2-40B4-BE49-F238E27FC236}">
                <a16:creationId xmlns:a16="http://schemas.microsoft.com/office/drawing/2014/main" id="{72F56EFD-3CE5-1808-CEC7-BAB053DBB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Контейнер за долния колонтитул 3">
            <a:extLst>
              <a:ext uri="{FF2B5EF4-FFF2-40B4-BE49-F238E27FC236}">
                <a16:creationId xmlns:a16="http://schemas.microsoft.com/office/drawing/2014/main" id="{B28B19BE-FBDF-7241-8DF7-C32F6A103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Контейнер за номер на слайда 4">
            <a:extLst>
              <a:ext uri="{FF2B5EF4-FFF2-40B4-BE49-F238E27FC236}">
                <a16:creationId xmlns:a16="http://schemas.microsoft.com/office/drawing/2014/main" id="{919B5868-4120-AB1C-2142-456E51BC2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0219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>
            <a:extLst>
              <a:ext uri="{FF2B5EF4-FFF2-40B4-BE49-F238E27FC236}">
                <a16:creationId xmlns:a16="http://schemas.microsoft.com/office/drawing/2014/main" id="{B8D0706E-3365-5459-407F-7EBFA70FA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59D6C28C-69E5-8A42-0795-EAEF2E0E2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8C6EF5C6-93C8-1CB3-5C66-A9B21DAB4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6792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FB9B2DDA-276D-DC88-049F-0BFE9A87D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55F70F45-E3C7-7BE0-8230-9F33F8B16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1D62F482-0EAA-50AB-8096-116A876349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E38B86D6-7A6C-A835-5051-0636EC25E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1984874A-7119-6103-8E47-FC295F549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657D6F75-D2F6-68AE-3852-8621F2C81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999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085D4-AAB4-4403-AE2C-8D82F361F254}" type="datetimeFigureOut">
              <a:rPr lang="bg-BG" smtClean="0"/>
              <a:t>12.10.2024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19B46-6061-4449-8CA8-0265ECF5F5C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759590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5A0F658A-6D8F-34F0-B800-01F956FB9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картина 2">
            <a:extLst>
              <a:ext uri="{FF2B5EF4-FFF2-40B4-BE49-F238E27FC236}">
                <a16:creationId xmlns:a16="http://schemas.microsoft.com/office/drawing/2014/main" id="{86D578E7-FD3C-2B08-254B-B079627B26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bg-BG"/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3F7494FE-0232-C8BD-89F5-1F8137B7FF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E7E77F50-7A56-43E3-D70F-B8AFB4818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0D6BEF2F-1C80-6D8C-AFD9-91A3455D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2EF488EF-0DE4-24FE-37E3-9B80FECF9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8507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2B944227-6358-47ED-8591-937426FF4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EC2F5F8D-7B25-2912-CA60-B726BB90B1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C47EC082-AFA0-41E7-24A3-7814D51D4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756A5533-FC79-0E11-24B6-9889DFD65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EF52D981-4742-7D63-EE3B-A816128D2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7587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>
            <a:extLst>
              <a:ext uri="{FF2B5EF4-FFF2-40B4-BE49-F238E27FC236}">
                <a16:creationId xmlns:a16="http://schemas.microsoft.com/office/drawing/2014/main" id="{236FCC46-BA7E-8206-6731-595754AE5B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7D7C8CB5-0E6C-A234-E211-407635142D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CE4207CE-7417-8888-9DEE-9DEB6F237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7A60DDD9-560D-F815-3D12-DB6B2E456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7BFE1A75-0DEE-4BB6-BF39-7A7D5D47D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7660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6C7A79A2-DDE1-224C-FCFC-D068EFF501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6A3F4759-9737-4E48-07F1-311F6F821F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D068F896-B65D-D414-ECB4-CA72EDE44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F2678893-9EFE-7D28-FD1C-8D5F7AED9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795DAD91-1836-AE95-C5E9-1EA13685C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5066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113E994-2951-9360-B9FC-416D7AAC7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2359FFEC-1E91-43E3-FD9F-A39D44F7FF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15DA4530-86F6-9174-2A25-241417947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C7048B79-0BB5-30DB-781E-D6D3DB9C2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74045A20-09D8-B5E1-D7EC-3DFCE9498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81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1FCE2357-F468-F997-D20E-46DB2D149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8F13469B-7988-1983-D8E5-C324B6A31A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837FA1F8-AE7D-0B9A-C591-D6EB850BA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CC9BFFD1-3F26-6857-7107-AE0BB6B64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D5FA83BA-D0AF-C7F4-4AB6-312544EAF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1152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7DC2D30A-70FC-11A0-0295-B2BF6EE28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E609AA78-14EF-8532-1DC8-776059FEAD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37023D81-C6E2-3EE3-B361-65AD5B4AB2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5171445F-61B3-8006-4039-EB0E34FE1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1317979A-2548-CF0E-A976-8BB024A4B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7815335B-AECE-14E8-DC41-C29F1EB84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4635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E49E8EE-E796-4966-23EA-0B2CFB8C6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5AE253A3-AB4A-1E2A-41CE-D454C5E9FC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572A4B1B-AFFC-4BD4-BB16-8270CD7D32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Текстов контейнер 4">
            <a:extLst>
              <a:ext uri="{FF2B5EF4-FFF2-40B4-BE49-F238E27FC236}">
                <a16:creationId xmlns:a16="http://schemas.microsoft.com/office/drawing/2014/main" id="{64815F51-0294-0378-6204-5F56DD78A5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>
            <a:extLst>
              <a:ext uri="{FF2B5EF4-FFF2-40B4-BE49-F238E27FC236}">
                <a16:creationId xmlns:a16="http://schemas.microsoft.com/office/drawing/2014/main" id="{7276F579-CF97-9D49-3DCD-E91FD40D8E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7" name="Контейнер за дата 6">
            <a:extLst>
              <a:ext uri="{FF2B5EF4-FFF2-40B4-BE49-F238E27FC236}">
                <a16:creationId xmlns:a16="http://schemas.microsoft.com/office/drawing/2014/main" id="{2F176838-8DBA-BF80-25AE-2A3BC941F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Контейнер за долния колонтитул 7">
            <a:extLst>
              <a:ext uri="{FF2B5EF4-FFF2-40B4-BE49-F238E27FC236}">
                <a16:creationId xmlns:a16="http://schemas.microsoft.com/office/drawing/2014/main" id="{4FD5D8CD-90CD-13F2-0A9A-587E8E515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Контейнер за номер на слайда 8">
            <a:extLst>
              <a:ext uri="{FF2B5EF4-FFF2-40B4-BE49-F238E27FC236}">
                <a16:creationId xmlns:a16="http://schemas.microsoft.com/office/drawing/2014/main" id="{ECFFBCCC-2104-6E98-DD51-21B5F1A9F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5369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EAA35CBE-243A-97CD-9709-A0110C633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дата 2">
            <a:extLst>
              <a:ext uri="{FF2B5EF4-FFF2-40B4-BE49-F238E27FC236}">
                <a16:creationId xmlns:a16="http://schemas.microsoft.com/office/drawing/2014/main" id="{72F56EFD-3CE5-1808-CEC7-BAB053DBB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Контейнер за долния колонтитул 3">
            <a:extLst>
              <a:ext uri="{FF2B5EF4-FFF2-40B4-BE49-F238E27FC236}">
                <a16:creationId xmlns:a16="http://schemas.microsoft.com/office/drawing/2014/main" id="{B28B19BE-FBDF-7241-8DF7-C32F6A103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Контейнер за номер на слайда 4">
            <a:extLst>
              <a:ext uri="{FF2B5EF4-FFF2-40B4-BE49-F238E27FC236}">
                <a16:creationId xmlns:a16="http://schemas.microsoft.com/office/drawing/2014/main" id="{919B5868-4120-AB1C-2142-456E51BC2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7935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>
            <a:extLst>
              <a:ext uri="{FF2B5EF4-FFF2-40B4-BE49-F238E27FC236}">
                <a16:creationId xmlns:a16="http://schemas.microsoft.com/office/drawing/2014/main" id="{B8D0706E-3365-5459-407F-7EBFA70FA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59D6C28C-69E5-8A42-0795-EAEF2E0E2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8C6EF5C6-93C8-1CB3-5C66-A9B21DAB4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06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085D4-AAB4-4403-AE2C-8D82F361F254}" type="datetimeFigureOut">
              <a:rPr lang="bg-BG" smtClean="0"/>
              <a:t>12.10.2024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19B46-6061-4449-8CA8-0265ECF5F5C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782605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FB9B2DDA-276D-DC88-049F-0BFE9A87D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55F70F45-E3C7-7BE0-8230-9F33F8B16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1D62F482-0EAA-50AB-8096-116A876349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E38B86D6-7A6C-A835-5051-0636EC25E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1984874A-7119-6103-8E47-FC295F549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657D6F75-D2F6-68AE-3852-8621F2C81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9392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5A0F658A-6D8F-34F0-B800-01F956FB9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картина 2">
            <a:extLst>
              <a:ext uri="{FF2B5EF4-FFF2-40B4-BE49-F238E27FC236}">
                <a16:creationId xmlns:a16="http://schemas.microsoft.com/office/drawing/2014/main" id="{86D578E7-FD3C-2B08-254B-B079627B26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bg-BG"/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3F7494FE-0232-C8BD-89F5-1F8137B7FF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E7E77F50-7A56-43E3-D70F-B8AFB4818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0D6BEF2F-1C80-6D8C-AFD9-91A3455D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2EF488EF-0DE4-24FE-37E3-9B80FECF9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3602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2B944227-6358-47ED-8591-937426FF4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EC2F5F8D-7B25-2912-CA60-B726BB90B1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C47EC082-AFA0-41E7-24A3-7814D51D4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756A5533-FC79-0E11-24B6-9889DFD65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EF52D981-4742-7D63-EE3B-A816128D2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0743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>
            <a:extLst>
              <a:ext uri="{FF2B5EF4-FFF2-40B4-BE49-F238E27FC236}">
                <a16:creationId xmlns:a16="http://schemas.microsoft.com/office/drawing/2014/main" id="{236FCC46-BA7E-8206-6731-595754AE5B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7D7C8CB5-0E6C-A234-E211-407635142D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CE4207CE-7417-8888-9DEE-9DEB6F237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7A60DDD9-560D-F815-3D12-DB6B2E456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7BFE1A75-0DEE-4BB6-BF39-7A7D5D47D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8032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6C7A79A2-DDE1-224C-FCFC-D068EFF501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6A3F4759-9737-4E48-07F1-311F6F821F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D068F896-B65D-D414-ECB4-CA72EDE44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F2678893-9EFE-7D28-FD1C-8D5F7AED9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795DAD91-1836-AE95-C5E9-1EA13685C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0075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113E994-2951-9360-B9FC-416D7AAC7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2359FFEC-1E91-43E3-FD9F-A39D44F7FF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15DA4530-86F6-9174-2A25-241417947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C7048B79-0BB5-30DB-781E-D6D3DB9C2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74045A20-09D8-B5E1-D7EC-3DFCE9498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4377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1FCE2357-F468-F997-D20E-46DB2D149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8F13469B-7988-1983-D8E5-C324B6A31A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837FA1F8-AE7D-0B9A-C591-D6EB850BA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CC9BFFD1-3F26-6857-7107-AE0BB6B64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D5FA83BA-D0AF-C7F4-4AB6-312544EAF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43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7DC2D30A-70FC-11A0-0295-B2BF6EE28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E609AA78-14EF-8532-1DC8-776059FEAD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37023D81-C6E2-3EE3-B361-65AD5B4AB2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5171445F-61B3-8006-4039-EB0E34FE1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1317979A-2548-CF0E-A976-8BB024A4B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7815335B-AECE-14E8-DC41-C29F1EB84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1231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E49E8EE-E796-4966-23EA-0B2CFB8C6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5AE253A3-AB4A-1E2A-41CE-D454C5E9FC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572A4B1B-AFFC-4BD4-BB16-8270CD7D32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Текстов контейнер 4">
            <a:extLst>
              <a:ext uri="{FF2B5EF4-FFF2-40B4-BE49-F238E27FC236}">
                <a16:creationId xmlns:a16="http://schemas.microsoft.com/office/drawing/2014/main" id="{64815F51-0294-0378-6204-5F56DD78A5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>
            <a:extLst>
              <a:ext uri="{FF2B5EF4-FFF2-40B4-BE49-F238E27FC236}">
                <a16:creationId xmlns:a16="http://schemas.microsoft.com/office/drawing/2014/main" id="{7276F579-CF97-9D49-3DCD-E91FD40D8E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7" name="Контейнер за дата 6">
            <a:extLst>
              <a:ext uri="{FF2B5EF4-FFF2-40B4-BE49-F238E27FC236}">
                <a16:creationId xmlns:a16="http://schemas.microsoft.com/office/drawing/2014/main" id="{2F176838-8DBA-BF80-25AE-2A3BC941F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Контейнер за долния колонтитул 7">
            <a:extLst>
              <a:ext uri="{FF2B5EF4-FFF2-40B4-BE49-F238E27FC236}">
                <a16:creationId xmlns:a16="http://schemas.microsoft.com/office/drawing/2014/main" id="{4FD5D8CD-90CD-13F2-0A9A-587E8E515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Контейнер за номер на слайда 8">
            <a:extLst>
              <a:ext uri="{FF2B5EF4-FFF2-40B4-BE49-F238E27FC236}">
                <a16:creationId xmlns:a16="http://schemas.microsoft.com/office/drawing/2014/main" id="{ECFFBCCC-2104-6E98-DD51-21B5F1A9F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1958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EAA35CBE-243A-97CD-9709-A0110C633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дата 2">
            <a:extLst>
              <a:ext uri="{FF2B5EF4-FFF2-40B4-BE49-F238E27FC236}">
                <a16:creationId xmlns:a16="http://schemas.microsoft.com/office/drawing/2014/main" id="{72F56EFD-3CE5-1808-CEC7-BAB053DBB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Контейнер за долния колонтитул 3">
            <a:extLst>
              <a:ext uri="{FF2B5EF4-FFF2-40B4-BE49-F238E27FC236}">
                <a16:creationId xmlns:a16="http://schemas.microsoft.com/office/drawing/2014/main" id="{B28B19BE-FBDF-7241-8DF7-C32F6A103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Контейнер за номер на слайда 4">
            <a:extLst>
              <a:ext uri="{FF2B5EF4-FFF2-40B4-BE49-F238E27FC236}">
                <a16:creationId xmlns:a16="http://schemas.microsoft.com/office/drawing/2014/main" id="{919B5868-4120-AB1C-2142-456E51BC2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657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085D4-AAB4-4403-AE2C-8D82F361F254}" type="datetimeFigureOut">
              <a:rPr lang="bg-BG" smtClean="0"/>
              <a:t>12.10.2024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19B46-6061-4449-8CA8-0265ECF5F5C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633151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>
            <a:extLst>
              <a:ext uri="{FF2B5EF4-FFF2-40B4-BE49-F238E27FC236}">
                <a16:creationId xmlns:a16="http://schemas.microsoft.com/office/drawing/2014/main" id="{B8D0706E-3365-5459-407F-7EBFA70FA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59D6C28C-69E5-8A42-0795-EAEF2E0E2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8C6EF5C6-93C8-1CB3-5C66-A9B21DAB4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3351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FB9B2DDA-276D-DC88-049F-0BFE9A87D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55F70F45-E3C7-7BE0-8230-9F33F8B16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1D62F482-0EAA-50AB-8096-116A876349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E38B86D6-7A6C-A835-5051-0636EC25E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1984874A-7119-6103-8E47-FC295F549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657D6F75-D2F6-68AE-3852-8621F2C81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0190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5A0F658A-6D8F-34F0-B800-01F956FB9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картина 2">
            <a:extLst>
              <a:ext uri="{FF2B5EF4-FFF2-40B4-BE49-F238E27FC236}">
                <a16:creationId xmlns:a16="http://schemas.microsoft.com/office/drawing/2014/main" id="{86D578E7-FD3C-2B08-254B-B079627B26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bg-BG"/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3F7494FE-0232-C8BD-89F5-1F8137B7FF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E7E77F50-7A56-43E3-D70F-B8AFB4818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0D6BEF2F-1C80-6D8C-AFD9-91A3455D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2EF488EF-0DE4-24FE-37E3-9B80FECF9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7772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2B944227-6358-47ED-8591-937426FF4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EC2F5F8D-7B25-2912-CA60-B726BB90B1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C47EC082-AFA0-41E7-24A3-7814D51D4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756A5533-FC79-0E11-24B6-9889DFD65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EF52D981-4742-7D63-EE3B-A816128D2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06590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>
            <a:extLst>
              <a:ext uri="{FF2B5EF4-FFF2-40B4-BE49-F238E27FC236}">
                <a16:creationId xmlns:a16="http://schemas.microsoft.com/office/drawing/2014/main" id="{236FCC46-BA7E-8206-6731-595754AE5B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7D7C8CB5-0E6C-A234-E211-407635142D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CE4207CE-7417-8888-9DEE-9DEB6F237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7A60DDD9-560D-F815-3D12-DB6B2E456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7BFE1A75-0DEE-4BB6-BF39-7A7D5D47D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717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085D4-AAB4-4403-AE2C-8D82F361F254}" type="datetimeFigureOut">
              <a:rPr lang="bg-BG" smtClean="0"/>
              <a:t>12.10.2024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19B46-6061-4449-8CA8-0265ECF5F5C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70907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085D4-AAB4-4403-AE2C-8D82F361F254}" type="datetimeFigureOut">
              <a:rPr lang="bg-BG" smtClean="0"/>
              <a:t>12.10.2024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19B46-6061-4449-8CA8-0265ECF5F5C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49973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085D4-AAB4-4403-AE2C-8D82F361F254}" type="datetimeFigureOut">
              <a:rPr lang="bg-BG" smtClean="0"/>
              <a:t>12.10.2024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19B46-6061-4449-8CA8-0265ECF5F5C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52259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085D4-AAB4-4403-AE2C-8D82F361F254}" type="datetimeFigureOut">
              <a:rPr lang="bg-BG" smtClean="0"/>
              <a:t>12.10.2024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19B46-6061-4449-8CA8-0265ECF5F5C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79600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085D4-AAB4-4403-AE2C-8D82F361F254}" type="datetimeFigureOut">
              <a:rPr lang="bg-BG" smtClean="0"/>
              <a:t>12.10.2024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19B46-6061-4449-8CA8-0265ECF5F5C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26680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085D4-AAB4-4403-AE2C-8D82F361F254}" type="datetimeFigureOut">
              <a:rPr lang="bg-BG" smtClean="0"/>
              <a:t>12.10.2024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19B46-6061-4449-8CA8-0265ECF5F5C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07146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>
            <a:extLst>
              <a:ext uri="{FF2B5EF4-FFF2-40B4-BE49-F238E27FC236}">
                <a16:creationId xmlns:a16="http://schemas.microsoft.com/office/drawing/2014/main" id="{217D5768-BDB3-7A13-A461-9F78E9E42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42DCE271-E6C1-2A27-B4D7-233BD0660B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968C703B-B543-87BC-A2DB-BEAED4DC85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EE5266F3-7865-DC0C-7929-F19807BE14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5D04D605-4211-9A91-DFD6-D57A549DC6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301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>
            <a:extLst>
              <a:ext uri="{FF2B5EF4-FFF2-40B4-BE49-F238E27FC236}">
                <a16:creationId xmlns:a16="http://schemas.microsoft.com/office/drawing/2014/main" id="{217D5768-BDB3-7A13-A461-9F78E9E42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42DCE271-E6C1-2A27-B4D7-233BD0660B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968C703B-B543-87BC-A2DB-BEAED4DC85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EE5266F3-7865-DC0C-7929-F19807BE14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5D04D605-4211-9A91-DFD6-D57A549DC6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015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>
            <a:extLst>
              <a:ext uri="{FF2B5EF4-FFF2-40B4-BE49-F238E27FC236}">
                <a16:creationId xmlns:a16="http://schemas.microsoft.com/office/drawing/2014/main" id="{217D5768-BDB3-7A13-A461-9F78E9E42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42DCE271-E6C1-2A27-B4D7-233BD0660B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968C703B-B543-87BC-A2DB-BEAED4DC85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EB6AA3BB-EECA-4029-B825-EFE773AB37B9}" type="datetimeFigureOut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12.10.2024 г.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EE5266F3-7865-DC0C-7929-F19807BE14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5D04D605-4211-9A91-DFD6-D57A549DC6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5F5ACA1D-BF67-4312-A814-1E99633845EC}" type="slidenum">
              <a:rPr lang="bg-B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bg-B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931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.png"/><Relationship Id="rId5" Type="http://schemas.openxmlformats.org/officeDocument/2006/relationships/hyperlink" Target="mailto:m.encheva@unibit.bg" TargetMode="Externa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1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3.png"/><Relationship Id="rId4" Type="http://schemas.openxmlformats.org/officeDocument/2006/relationships/image" Target="../media/image12.png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ZSoCgrBIhXGenmtLkB8g1E-Y2bH22DAm/edit" TargetMode="External"/><Relationship Id="rId7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3.jpeg"/><Relationship Id="rId5" Type="http://schemas.openxmlformats.org/officeDocument/2006/relationships/hyperlink" Target="https://docs.google.com/document/d/1d1mO9EXfEwCzbVd6iSgntzs03VLNBhh8/edit" TargetMode="External"/><Relationship Id="rId4" Type="http://schemas.openxmlformats.org/officeDocument/2006/relationships/hyperlink" Target="https://docs.google.com/document/d/15DXHPohk9htza7FZ4-1hZZgBY572grPH/edit?rtpof=true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openxmlformats.org/officeDocument/2006/relationships/image" Target="../media/image14.jpg"/><Relationship Id="rId4" Type="http://schemas.openxmlformats.org/officeDocument/2006/relationships/diagramData" Target="../diagrams/data2.xml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0.jpeg"/><Relationship Id="rId5" Type="http://schemas.openxmlformats.org/officeDocument/2006/relationships/image" Target="../media/image3.pn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2"/>
            <a:ext cx="9144000" cy="6855715"/>
          </a:xfrm>
          <a:prstGeom prst="rect">
            <a:avLst/>
          </a:prstGeom>
        </p:spPr>
      </p:pic>
      <p:sp>
        <p:nvSpPr>
          <p:cNvPr id="4" name="Правоъгълник 3"/>
          <p:cNvSpPr/>
          <p:nvPr/>
        </p:nvSpPr>
        <p:spPr>
          <a:xfrm>
            <a:off x="1187624" y="2708920"/>
            <a:ext cx="7128792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bg-BG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Информационна и медийна грамотност за библиотекари - проект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NEDLib</a:t>
            </a:r>
            <a:endParaRPr lang="bg-BG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bg-BG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endParaRPr lang="bg-BG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bg-BG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Доц. Марина Енчева</a:t>
            </a:r>
          </a:p>
          <a:p>
            <a:pPr algn="ctr"/>
            <a:r>
              <a:rPr lang="bg-BG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УниБИТ</a:t>
            </a:r>
            <a:b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48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147CE71F-06AE-5B7C-C613-952B8B473C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" y="11643"/>
            <a:ext cx="9142984" cy="6858000"/>
          </a:xfrm>
          <a:prstGeom prst="rect">
            <a:avLst/>
          </a:prstGeom>
        </p:spPr>
      </p:pic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55576" y="1001272"/>
            <a:ext cx="7886700" cy="1325563"/>
          </a:xfrm>
        </p:spPr>
        <p:txBody>
          <a:bodyPr>
            <a:normAutofit/>
          </a:bodyPr>
          <a:lstStyle/>
          <a:p>
            <a:r>
              <a:rPr lang="bg-BG" sz="2400" b="1" i="1" dirty="0">
                <a:solidFill>
                  <a:srgbClr val="002060"/>
                </a:solidFill>
                <a:latin typeface="Cambria" panose="02040503050406030204" pitchFamily="18" charset="0"/>
              </a:rPr>
              <a:t>Учебни цели на Модул </a:t>
            </a:r>
            <a:r>
              <a:rPr lang="en-US" sz="2400" b="1" i="1" dirty="0">
                <a:solidFill>
                  <a:srgbClr val="002060"/>
                </a:solidFill>
                <a:latin typeface="Cambria" panose="02040503050406030204" pitchFamily="18" charset="0"/>
              </a:rPr>
              <a:t>2</a:t>
            </a:r>
            <a:r>
              <a:rPr lang="bg-BG" sz="2400" b="1" i="1" dirty="0">
                <a:solidFill>
                  <a:srgbClr val="002060"/>
                </a:solidFill>
                <a:latin typeface="Cambria" panose="02040503050406030204" pitchFamily="18" charset="0"/>
              </a:rPr>
              <a:t> – Медийна грамотност</a:t>
            </a:r>
            <a:endParaRPr lang="en-US" sz="2800" dirty="0"/>
          </a:p>
        </p:txBody>
      </p:sp>
      <p:graphicFrame>
        <p:nvGraphicFramePr>
          <p:cNvPr id="7172" name="Контейнер за съдържание 2">
            <a:extLst>
              <a:ext uri="{FF2B5EF4-FFF2-40B4-BE49-F238E27FC236}">
                <a16:creationId xmlns:a16="http://schemas.microsoft.com/office/drawing/2014/main" id="{F4FBDC1A-C20B-F17F-9BDD-30742BB17C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5362549"/>
              </p:ext>
            </p:extLst>
          </p:nvPr>
        </p:nvGraphicFramePr>
        <p:xfrm>
          <a:off x="692113" y="1910040"/>
          <a:ext cx="7759774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170" name="Picture 2" descr="Media Literacy Vector Images (over 680)">
            <a:extLst>
              <a:ext uri="{FF2B5EF4-FFF2-40B4-BE49-F238E27FC236}">
                <a16:creationId xmlns:a16="http://schemas.microsoft.com/office/drawing/2014/main" id="{9636C708-D78E-AFAE-A7C1-9A2BE7675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808" y="5403748"/>
            <a:ext cx="1584176" cy="139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News &amp; Media Literacy | Common Sense Education">
            <a:extLst>
              <a:ext uri="{FF2B5EF4-FFF2-40B4-BE49-F238E27FC236}">
                <a16:creationId xmlns:a16="http://schemas.microsoft.com/office/drawing/2014/main" id="{C96E46D1-080B-55B6-B502-064AD9724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26" y="5022888"/>
            <a:ext cx="1708770" cy="1708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276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а, която съдържа текст, екранна снимка&#10;&#10;Описанието е генерирано автоматично">
            <a:extLst>
              <a:ext uri="{FF2B5EF4-FFF2-40B4-BE49-F238E27FC236}">
                <a16:creationId xmlns:a16="http://schemas.microsoft.com/office/drawing/2014/main" id="{972D5373-24B8-3F02-8245-979D9E23EE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" y="11643"/>
            <a:ext cx="9142984" cy="6858000"/>
          </a:xfrm>
          <a:prstGeom prst="rect">
            <a:avLst/>
          </a:prstGeom>
        </p:spPr>
      </p:pic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640960" cy="1325563"/>
          </a:xfrm>
        </p:spPr>
        <p:txBody>
          <a:bodyPr>
            <a:normAutofit/>
          </a:bodyPr>
          <a:lstStyle/>
          <a:p>
            <a:r>
              <a:rPr lang="bg-BG" sz="2400" b="1" i="1" dirty="0">
                <a:solidFill>
                  <a:srgbClr val="002060"/>
                </a:solidFill>
                <a:latin typeface="Cambria" panose="02040503050406030204" pitchFamily="18" charset="0"/>
              </a:rPr>
              <a:t>Учебни цели на Модул 3 – Дезинформация и фалшиви новини</a:t>
            </a:r>
            <a:endParaRPr lang="en-US" sz="2800" dirty="0"/>
          </a:p>
        </p:txBody>
      </p:sp>
      <p:graphicFrame>
        <p:nvGraphicFramePr>
          <p:cNvPr id="6" name="Контейнер за съдържание 2">
            <a:extLst>
              <a:ext uri="{FF2B5EF4-FFF2-40B4-BE49-F238E27FC236}">
                <a16:creationId xmlns:a16="http://schemas.microsoft.com/office/drawing/2014/main" id="{476B1921-5008-54B1-313C-C49CB84C43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1275660"/>
              </p:ext>
            </p:extLst>
          </p:nvPr>
        </p:nvGraphicFramePr>
        <p:xfrm>
          <a:off x="323528" y="1844824"/>
          <a:ext cx="7886700" cy="48361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70261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440C47E6-B346-FEDB-0188-46C2281709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" y="11643"/>
            <a:ext cx="9142984" cy="6858000"/>
          </a:xfrm>
          <a:prstGeom prst="rect">
            <a:avLst/>
          </a:prstGeom>
        </p:spPr>
      </p:pic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496944" cy="1325563"/>
          </a:xfrm>
        </p:spPr>
        <p:txBody>
          <a:bodyPr>
            <a:normAutofit/>
          </a:bodyPr>
          <a:lstStyle/>
          <a:p>
            <a:r>
              <a:rPr lang="bg-BG" sz="2400" b="1" i="1" dirty="0">
                <a:solidFill>
                  <a:srgbClr val="002060"/>
                </a:solidFill>
                <a:latin typeface="Cambria" panose="02040503050406030204" pitchFamily="18" charset="0"/>
              </a:rPr>
              <a:t>Учебни цели на Модул 4 – </a:t>
            </a:r>
            <a:r>
              <a:rPr lang="bg-BG" sz="2400" b="1" i="1" dirty="0" err="1">
                <a:solidFill>
                  <a:srgbClr val="002060"/>
                </a:solidFill>
                <a:latin typeface="Cambria" panose="02040503050406030204" pitchFamily="18" charset="0"/>
              </a:rPr>
              <a:t>Гемификация</a:t>
            </a:r>
            <a:r>
              <a:rPr lang="bg-BG" sz="2400" b="1" i="1" dirty="0">
                <a:solidFill>
                  <a:srgbClr val="002060"/>
                </a:solidFill>
                <a:latin typeface="Cambria" panose="02040503050406030204" pitchFamily="18" charset="0"/>
              </a:rPr>
              <a:t> в библиотеките</a:t>
            </a:r>
            <a:endParaRPr lang="en-US" sz="280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94187" y="1174996"/>
            <a:ext cx="7886700" cy="483619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en-US" sz="23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300" dirty="0" err="1">
                <a:latin typeface="Cambria" panose="02040503050406030204" pitchFamily="18" charset="0"/>
                <a:ea typeface="Cambria" panose="02040503050406030204" pitchFamily="18" charset="0"/>
              </a:rPr>
              <a:t>Подобряване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 на </a:t>
            </a:r>
            <a:r>
              <a:rPr lang="ru-RU" sz="2300" dirty="0" err="1">
                <a:latin typeface="Cambria" panose="02040503050406030204" pitchFamily="18" charset="0"/>
                <a:ea typeface="Cambria" panose="02040503050406030204" pitchFamily="18" charset="0"/>
              </a:rPr>
              <a:t>информационните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 и </a:t>
            </a:r>
            <a:r>
              <a:rPr lang="ru-RU" sz="2300" dirty="0" err="1">
                <a:latin typeface="Cambria" panose="02040503050406030204" pitchFamily="18" charset="0"/>
                <a:ea typeface="Cambria" panose="02040503050406030204" pitchFamily="18" charset="0"/>
              </a:rPr>
              <a:t>медийни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 компетенции на </a:t>
            </a:r>
            <a:r>
              <a:rPr lang="ru-RU" sz="2300" dirty="0" err="1">
                <a:latin typeface="Cambria" panose="02040503050406030204" pitchFamily="18" charset="0"/>
                <a:ea typeface="Cambria" panose="02040503050406030204" pitchFamily="18" charset="0"/>
              </a:rPr>
              <a:t>библиотекарите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 чрез </a:t>
            </a:r>
            <a:r>
              <a:rPr lang="ru-RU" sz="2300" dirty="0" err="1">
                <a:latin typeface="Cambria" panose="02040503050406030204" pitchFamily="18" charset="0"/>
                <a:ea typeface="Cambria" panose="02040503050406030204" pitchFamily="18" charset="0"/>
              </a:rPr>
              <a:t>прилагане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 на </a:t>
            </a:r>
            <a:r>
              <a:rPr lang="ru-RU" sz="2300" dirty="0" err="1">
                <a:latin typeface="Cambria" panose="02040503050406030204" pitchFamily="18" charset="0"/>
                <a:ea typeface="Cambria" panose="02040503050406030204" pitchFamily="18" charset="0"/>
              </a:rPr>
              <a:t>игрови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 подход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300" dirty="0" err="1">
                <a:latin typeface="Cambria" panose="02040503050406030204" pitchFamily="18" charset="0"/>
                <a:ea typeface="Cambria" panose="02040503050406030204" pitchFamily="18" charset="0"/>
              </a:rPr>
              <a:t>Развиване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 на </a:t>
            </a:r>
            <a:r>
              <a:rPr lang="ru-RU" sz="2300" dirty="0" err="1">
                <a:latin typeface="Cambria" panose="02040503050406030204" pitchFamily="18" charset="0"/>
                <a:ea typeface="Cambria" panose="02040503050406030204" pitchFamily="18" charset="0"/>
              </a:rPr>
              <a:t>уменията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 за </a:t>
            </a:r>
            <a:r>
              <a:rPr lang="ru-RU" sz="2300" dirty="0" err="1">
                <a:latin typeface="Cambria" panose="02040503050406030204" pitchFamily="18" charset="0"/>
                <a:ea typeface="Cambria" panose="02040503050406030204" pitchFamily="18" charset="0"/>
              </a:rPr>
              <a:t>сътрудничество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ru-RU" sz="2300" dirty="0" err="1">
                <a:latin typeface="Cambria" panose="02040503050406030204" pitchFamily="18" charset="0"/>
                <a:ea typeface="Cambria" panose="02040503050406030204" pitchFamily="18" charset="0"/>
              </a:rPr>
              <a:t>креативност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 и критично </a:t>
            </a:r>
            <a:r>
              <a:rPr lang="ru-RU" sz="2300" dirty="0" err="1">
                <a:latin typeface="Cambria" panose="02040503050406030204" pitchFamily="18" charset="0"/>
                <a:ea typeface="Cambria" panose="02040503050406030204" pitchFamily="18" charset="0"/>
              </a:rPr>
              <a:t>мислене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 на </a:t>
            </a:r>
            <a:r>
              <a:rPr lang="ru-RU" sz="2300" dirty="0" err="1">
                <a:latin typeface="Cambria" panose="02040503050406030204" pitchFamily="18" charset="0"/>
                <a:ea typeface="Cambria" panose="02040503050406030204" pitchFamily="18" charset="0"/>
              </a:rPr>
              <a:t>библиотекарите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 чрез </a:t>
            </a:r>
            <a:r>
              <a:rPr lang="ru-RU" sz="2300" dirty="0" err="1">
                <a:latin typeface="Cambria" panose="02040503050406030204" pitchFamily="18" charset="0"/>
                <a:ea typeface="Cambria" panose="02040503050406030204" pitchFamily="18" charset="0"/>
              </a:rPr>
              <a:t>сериозни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300" dirty="0" err="1">
                <a:latin typeface="Cambria" panose="02040503050406030204" pitchFamily="18" charset="0"/>
                <a:ea typeface="Cambria" panose="02040503050406030204" pitchFamily="18" charset="0"/>
              </a:rPr>
              <a:t>игри</a:t>
            </a:r>
            <a:endParaRPr lang="ru-RU" sz="23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300" dirty="0" err="1">
                <a:latin typeface="Cambria" panose="02040503050406030204" pitchFamily="18" charset="0"/>
                <a:ea typeface="Cambria" panose="02040503050406030204" pitchFamily="18" charset="0"/>
              </a:rPr>
              <a:t>Насърчаване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300" dirty="0" err="1">
                <a:latin typeface="Cambria" panose="02040503050406030204" pitchFamily="18" charset="0"/>
                <a:ea typeface="Cambria" panose="02040503050406030204" pitchFamily="18" charset="0"/>
              </a:rPr>
              <a:t>използването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 на стратегии, </a:t>
            </a:r>
            <a:r>
              <a:rPr lang="ru-RU" sz="2300" dirty="0" err="1">
                <a:latin typeface="Cambria" panose="02040503050406030204" pitchFamily="18" charset="0"/>
                <a:ea typeface="Cambria" panose="02040503050406030204" pitchFamily="18" charset="0"/>
              </a:rPr>
              <a:t>базирани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 на </a:t>
            </a:r>
            <a:r>
              <a:rPr lang="ru-RU" sz="2300" dirty="0" err="1">
                <a:latin typeface="Cambria" panose="02040503050406030204" pitchFamily="18" charset="0"/>
                <a:ea typeface="Cambria" panose="02040503050406030204" pitchFamily="18" charset="0"/>
              </a:rPr>
              <a:t>игри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 при </a:t>
            </a:r>
            <a:r>
              <a:rPr lang="ru-RU" sz="2300" dirty="0" err="1">
                <a:latin typeface="Cambria" panose="02040503050406030204" pitchFamily="18" charset="0"/>
                <a:ea typeface="Cambria" panose="02040503050406030204" pitchFamily="18" charset="0"/>
              </a:rPr>
              <a:t>библиотечните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 обучения на </a:t>
            </a:r>
            <a:r>
              <a:rPr lang="ru-RU" sz="2300" dirty="0" err="1">
                <a:latin typeface="Cambria" panose="02040503050406030204" pitchFamily="18" charset="0"/>
                <a:ea typeface="Cambria" panose="02040503050406030204" pitchFamily="18" charset="0"/>
              </a:rPr>
              <a:t>потребителите</a:t>
            </a:r>
            <a:endParaRPr lang="ru-RU" sz="23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300" dirty="0" err="1">
                <a:latin typeface="Cambria" panose="02040503050406030204" pitchFamily="18" charset="0"/>
                <a:ea typeface="Cambria" panose="02040503050406030204" pitchFamily="18" charset="0"/>
              </a:rPr>
              <a:t>Запознаване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 на </a:t>
            </a:r>
            <a:r>
              <a:rPr lang="ru-RU" sz="2300" dirty="0" err="1">
                <a:latin typeface="Cambria" panose="02040503050406030204" pitchFamily="18" charset="0"/>
                <a:ea typeface="Cambria" panose="02040503050406030204" pitchFamily="18" charset="0"/>
              </a:rPr>
              <a:t>библиотечните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 потребители с </a:t>
            </a:r>
            <a:r>
              <a:rPr lang="ru-RU" sz="2300" dirty="0" err="1">
                <a:latin typeface="Cambria" panose="02040503050406030204" pitchFamily="18" charset="0"/>
                <a:ea typeface="Cambria" panose="02040503050406030204" pitchFamily="18" charset="0"/>
              </a:rPr>
              <a:t>типологията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 на </a:t>
            </a:r>
            <a:r>
              <a:rPr lang="ru-RU" sz="2300" dirty="0" err="1">
                <a:latin typeface="Cambria" panose="02040503050406030204" pitchFamily="18" charset="0"/>
                <a:ea typeface="Cambria" panose="02040503050406030204" pitchFamily="18" charset="0"/>
              </a:rPr>
              <a:t>образователните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300" dirty="0" err="1">
                <a:latin typeface="Cambria" panose="02040503050406030204" pitchFamily="18" charset="0"/>
                <a:ea typeface="Cambria" panose="02040503050406030204" pitchFamily="18" charset="0"/>
              </a:rPr>
              <a:t>игри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 и </a:t>
            </a:r>
            <a:r>
              <a:rPr lang="ru-RU" sz="2300" dirty="0" err="1">
                <a:latin typeface="Cambria" panose="02040503050406030204" pitchFamily="18" charset="0"/>
                <a:ea typeface="Cambria" panose="02040503050406030204" pitchFamily="18" charset="0"/>
              </a:rPr>
              <a:t>очакваните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300" dirty="0" err="1">
                <a:latin typeface="Cambria" panose="02040503050406030204" pitchFamily="18" charset="0"/>
                <a:ea typeface="Cambria" panose="02040503050406030204" pitchFamily="18" charset="0"/>
              </a:rPr>
              <a:t>резултати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 от </a:t>
            </a:r>
            <a:r>
              <a:rPr lang="ru-RU" sz="2300" dirty="0" err="1">
                <a:latin typeface="Cambria" panose="02040503050406030204" pitchFamily="18" charset="0"/>
                <a:ea typeface="Cambria" panose="02040503050406030204" pitchFamily="18" charset="0"/>
              </a:rPr>
              <a:t>прилагането</a:t>
            </a:r>
            <a:r>
              <a:rPr lang="ru-RU" sz="2300" dirty="0">
                <a:latin typeface="Cambria" panose="02040503050406030204" pitchFamily="18" charset="0"/>
                <a:ea typeface="Cambria" panose="02040503050406030204" pitchFamily="18" charset="0"/>
              </a:rPr>
              <a:t> им</a:t>
            </a:r>
            <a:endParaRPr lang="en-US" sz="23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122" name="Picture 2" descr="Gamification Images - Free Download on Freepik">
            <a:extLst>
              <a:ext uri="{FF2B5EF4-FFF2-40B4-BE49-F238E27FC236}">
                <a16:creationId xmlns:a16="http://schemas.microsoft.com/office/drawing/2014/main" id="{F65E64F7-FE65-3CDF-6F65-DAB733AA3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689931"/>
            <a:ext cx="1308135" cy="130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Картина 7">
            <a:extLst>
              <a:ext uri="{FF2B5EF4-FFF2-40B4-BE49-F238E27FC236}">
                <a16:creationId xmlns:a16="http://schemas.microsoft.com/office/drawing/2014/main" id="{96386627-4902-3DCA-5707-A0A3CDC581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984489"/>
            <a:ext cx="1308135" cy="116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133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B402379C-2DCB-32C3-52F4-941933CA7B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" y="0"/>
            <a:ext cx="9142984" cy="6858000"/>
          </a:xfrm>
          <a:prstGeom prst="rect">
            <a:avLst/>
          </a:prstGeom>
        </p:spPr>
      </p:pic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55576" y="764704"/>
            <a:ext cx="7886700" cy="1325563"/>
          </a:xfrm>
        </p:spPr>
        <p:txBody>
          <a:bodyPr/>
          <a:lstStyle/>
          <a:p>
            <a:r>
              <a:rPr lang="bg-BG" sz="3000" b="1" i="1" dirty="0">
                <a:solidFill>
                  <a:srgbClr val="002060"/>
                </a:solidFill>
                <a:latin typeface="Cambria" panose="02040503050406030204" pitchFamily="18" charset="0"/>
              </a:rPr>
              <a:t>Следващи стъпки</a:t>
            </a:r>
            <a:endParaRPr lang="en-US" dirty="0"/>
          </a:p>
        </p:txBody>
      </p:sp>
      <p:graphicFrame>
        <p:nvGraphicFramePr>
          <p:cNvPr id="6" name="Контейнер за съдържание 2">
            <a:extLst>
              <a:ext uri="{FF2B5EF4-FFF2-40B4-BE49-F238E27FC236}">
                <a16:creationId xmlns:a16="http://schemas.microsoft.com/office/drawing/2014/main" id="{980E8356-887E-D623-1FC7-4F539125D0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133444"/>
              </p:ext>
            </p:extLst>
          </p:nvPr>
        </p:nvGraphicFramePr>
        <p:xfrm>
          <a:off x="628650" y="1690688"/>
          <a:ext cx="8263830" cy="5050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61232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82EAF86-8545-32A9-6861-4D82B37D62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" y="11643"/>
            <a:ext cx="9142984" cy="6858000"/>
          </a:xfrm>
          <a:prstGeom prst="rect">
            <a:avLst/>
          </a:prstGeom>
        </p:spPr>
      </p:pic>
      <p:pic>
        <p:nvPicPr>
          <p:cNvPr id="3074" name="Picture 2" descr="Free Vector | Thank you for your attention sign illustration">
            <a:extLst>
              <a:ext uri="{FF2B5EF4-FFF2-40B4-BE49-F238E27FC236}">
                <a16:creationId xmlns:a16="http://schemas.microsoft.com/office/drawing/2014/main" id="{4FA45313-B2A3-F1B3-2DEF-5F305AA1D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10096"/>
            <a:ext cx="3744416" cy="2494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Контейнер за съдържание 7">
            <a:extLst>
              <a:ext uri="{FF2B5EF4-FFF2-40B4-BE49-F238E27FC236}">
                <a16:creationId xmlns:a16="http://schemas.microsoft.com/office/drawing/2014/main" id="{D4496270-0B0C-9814-3A96-9049ADC33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6012798"/>
            <a:ext cx="3096344" cy="10993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sz="2000" dirty="0">
                <a:latin typeface="Cambria" panose="02040503050406030204" pitchFamily="18" charset="0"/>
                <a:ea typeface="Cambria" panose="02040503050406030204" pitchFamily="18" charset="0"/>
              </a:rPr>
              <a:t>Доц. Д-р Марина Енчева</a:t>
            </a:r>
          </a:p>
          <a:p>
            <a:pPr marL="0" indent="0">
              <a:buNone/>
            </a:pPr>
            <a:r>
              <a:rPr lang="en-GB" sz="2000" dirty="0">
                <a:latin typeface="Cambria" panose="02040503050406030204" pitchFamily="18" charset="0"/>
                <a:ea typeface="Cambria" panose="02040503050406030204" pitchFamily="18" charset="0"/>
                <a:hlinkClick r:id="rId5"/>
              </a:rPr>
              <a:t>m.encheva@unibit.bg</a:t>
            </a:r>
            <a:endParaRPr lang="en-GB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F36E9D03-9444-E123-756B-D2A2381AD1D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984489"/>
            <a:ext cx="1308135" cy="1162347"/>
          </a:xfrm>
          <a:prstGeom prst="rect">
            <a:avLst/>
          </a:prstGeom>
        </p:spPr>
      </p:pic>
      <p:pic>
        <p:nvPicPr>
          <p:cNvPr id="11" name="Картина 10" descr="Картина, която съдържа текст, екранна снимка, квадрат, Графика&#10;&#10;Описанието е генерирано автоматично">
            <a:extLst>
              <a:ext uri="{FF2B5EF4-FFF2-40B4-BE49-F238E27FC236}">
                <a16:creationId xmlns:a16="http://schemas.microsoft.com/office/drawing/2014/main" id="{46B3276B-62C2-4E4D-BE8A-6F969D6CF5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428389"/>
            <a:ext cx="1925073" cy="2495536"/>
          </a:xfrm>
          <a:prstGeom prst="rect">
            <a:avLst/>
          </a:prstGeom>
        </p:spPr>
      </p:pic>
      <p:pic>
        <p:nvPicPr>
          <p:cNvPr id="13" name="Картина 12" descr="Картина, която съдържа текст, Графика, екранна снимка, Шрифт&#10;&#10;Описанието е генерирано автоматично">
            <a:extLst>
              <a:ext uri="{FF2B5EF4-FFF2-40B4-BE49-F238E27FC236}">
                <a16:creationId xmlns:a16="http://schemas.microsoft.com/office/drawing/2014/main" id="{1963E8D8-9B33-1A8F-CAE8-C8F88EAEEF0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91" y="2428389"/>
            <a:ext cx="2102389" cy="249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91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" y="0"/>
            <a:ext cx="9142984" cy="6858000"/>
          </a:xfrm>
          <a:prstGeom prst="rect">
            <a:avLst/>
          </a:prstGeom>
        </p:spPr>
      </p:pic>
      <p:sp>
        <p:nvSpPr>
          <p:cNvPr id="4" name="文本框 19">
            <a:extLst>
              <a:ext uri="{FF2B5EF4-FFF2-40B4-BE49-F238E27FC236}">
                <a16:creationId xmlns:a16="http://schemas.microsoft.com/office/drawing/2014/main" id="{0E8DE4B6-B755-5E52-1AE6-91A51EC3009B}"/>
              </a:ext>
            </a:extLst>
          </p:cNvPr>
          <p:cNvSpPr txBox="1"/>
          <p:nvPr/>
        </p:nvSpPr>
        <p:spPr>
          <a:xfrm>
            <a:off x="392773" y="1689776"/>
            <a:ext cx="3785180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algn="just">
              <a:defRPr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bg-BG" sz="3000" b="1" i="1" dirty="0">
                <a:solidFill>
                  <a:srgbClr val="494398"/>
                </a:solidFill>
                <a:latin typeface="Cambria" panose="02040503050406030204" pitchFamily="18" charset="0"/>
              </a:rPr>
              <a:t>За проект </a:t>
            </a:r>
            <a:r>
              <a:rPr lang="en-US" sz="3000" b="1" i="1" dirty="0" err="1">
                <a:solidFill>
                  <a:srgbClr val="494398"/>
                </a:solidFill>
                <a:latin typeface="Cambria" panose="02040503050406030204" pitchFamily="18" charset="0"/>
              </a:rPr>
              <a:t>NEDLib</a:t>
            </a:r>
            <a:endParaRPr lang="x-none" b="1" i="1" dirty="0">
              <a:solidFill>
                <a:srgbClr val="494398"/>
              </a:solidFill>
              <a:latin typeface="Cambria" panose="02040503050406030204" pitchFamily="18" charset="0"/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B27410E5-B8AC-1831-3CB5-F186C52581C3}"/>
              </a:ext>
            </a:extLst>
          </p:cNvPr>
          <p:cNvSpPr txBox="1"/>
          <p:nvPr/>
        </p:nvSpPr>
        <p:spPr>
          <a:xfrm>
            <a:off x="539552" y="2306414"/>
            <a:ext cx="7437305" cy="3208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just">
              <a:lnSpc>
                <a:spcPct val="150000"/>
              </a:lnSpc>
              <a:buSzPts val="1000"/>
              <a:buFont typeface="Wingdings" pitchFamily="2" charset="2"/>
              <a:buChar char="Ø"/>
              <a:tabLst>
                <a:tab pos="342900" algn="l"/>
              </a:tabLst>
            </a:pPr>
            <a:r>
              <a:rPr lang="en-US" kern="100" dirty="0" err="1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NEDLib</a:t>
            </a:r>
            <a:r>
              <a:rPr lang="en-US" kern="1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g-BG" kern="1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е Еразъм проект</a:t>
            </a:r>
            <a:endParaRPr lang="x-none" kern="100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50000"/>
              </a:lnSpc>
              <a:buSzPts val="1000"/>
              <a:buFont typeface="Wingdings" pitchFamily="2" charset="2"/>
              <a:buChar char="Ø"/>
              <a:tabLst>
                <a:tab pos="342900" algn="l"/>
              </a:tabLst>
            </a:pPr>
            <a:r>
              <a:rPr lang="bg-BG" kern="1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Реализира се от септември</a:t>
            </a:r>
            <a:r>
              <a:rPr lang="en-US" kern="1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x-none" kern="1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202</a:t>
            </a:r>
            <a:r>
              <a:rPr lang="en-US" kern="1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bg-BG" kern="1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г.</a:t>
            </a:r>
            <a:endParaRPr lang="x-none" kern="100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50000"/>
              </a:lnSpc>
              <a:buSzPts val="1000"/>
              <a:buFont typeface="Wingdings" pitchFamily="2" charset="2"/>
              <a:buChar char="Ø"/>
              <a:tabLst>
                <a:tab pos="342900" algn="l"/>
              </a:tabLst>
            </a:pPr>
            <a:r>
              <a:rPr lang="bg-BG" kern="1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Фокус върху дигиталните компетенции на библиотекарите</a:t>
            </a:r>
            <a:endParaRPr lang="en-US" kern="100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57175" indent="-257175" algn="just">
              <a:lnSpc>
                <a:spcPct val="150000"/>
              </a:lnSpc>
              <a:buSzPts val="1000"/>
              <a:buFont typeface="Wingdings" pitchFamily="2" charset="2"/>
              <a:buChar char="Ø"/>
              <a:tabLst>
                <a:tab pos="342900" algn="l"/>
              </a:tabLst>
            </a:pPr>
            <a:r>
              <a:rPr lang="bg-BG" kern="1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Цели да подобри тяхната информационна и медийна грамотност</a:t>
            </a:r>
            <a:r>
              <a:rPr lang="en-US" kern="1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57175" indent="-257175" algn="just">
              <a:lnSpc>
                <a:spcPct val="150000"/>
              </a:lnSpc>
              <a:buSzPts val="1000"/>
              <a:buFont typeface="Wingdings" pitchFamily="2" charset="2"/>
              <a:buChar char="Ø"/>
              <a:tabLst>
                <a:tab pos="342900" algn="l"/>
              </a:tabLst>
            </a:pPr>
            <a:r>
              <a:rPr lang="bg-BG" kern="1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Засилва връзката между образователния и библиотечния сектор</a:t>
            </a:r>
            <a:endParaRPr lang="x-none" kern="100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50000"/>
              </a:lnSpc>
              <a:buSzPts val="1000"/>
              <a:buFont typeface="Wingdings" pitchFamily="2" charset="2"/>
              <a:buChar char="Ø"/>
              <a:tabLst>
                <a:tab pos="342900" algn="l"/>
              </a:tabLst>
            </a:pPr>
            <a:r>
              <a:rPr lang="bg-BG" kern="1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Промотира гемификацията в библиотеките</a:t>
            </a:r>
            <a:endParaRPr lang="x-none" kern="100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50000"/>
              </a:lnSpc>
              <a:buSzPts val="1000"/>
              <a:buFont typeface="Wingdings" pitchFamily="2" charset="2"/>
              <a:buChar char="Ø"/>
              <a:tabLst>
                <a:tab pos="342900" algn="l"/>
              </a:tabLst>
            </a:pPr>
            <a:r>
              <a:rPr lang="bg-BG" kern="100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Осигурява обучения за голяма група библиотекари</a:t>
            </a:r>
            <a:endParaRPr lang="x-none" kern="100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x-none" sz="1350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E98E9056-5848-FB27-3261-C9D4C2C00B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984489"/>
            <a:ext cx="1308135" cy="1162347"/>
          </a:xfrm>
          <a:prstGeom prst="rect">
            <a:avLst/>
          </a:prstGeom>
        </p:spPr>
      </p:pic>
      <p:grpSp>
        <p:nvGrpSpPr>
          <p:cNvPr id="8" name="Group 2">
            <a:extLst>
              <a:ext uri="{FF2B5EF4-FFF2-40B4-BE49-F238E27FC236}">
                <a16:creationId xmlns:a16="http://schemas.microsoft.com/office/drawing/2014/main" id="{E8CC4705-279B-F770-9034-38F6C55AE402}"/>
              </a:ext>
            </a:extLst>
          </p:cNvPr>
          <p:cNvGrpSpPr/>
          <p:nvPr/>
        </p:nvGrpSpPr>
        <p:grpSpPr>
          <a:xfrm>
            <a:off x="1763688" y="5506761"/>
            <a:ext cx="5870093" cy="255530"/>
            <a:chOff x="733999" y="4730723"/>
            <a:chExt cx="8069009" cy="340706"/>
          </a:xfrm>
        </p:grpSpPr>
        <p:pic>
          <p:nvPicPr>
            <p:cNvPr id="9" name="Picture 14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E97AB06D-B988-F4BD-C493-840F5D97F2A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85000"/>
            </a:blip>
            <a:stretch>
              <a:fillRect/>
            </a:stretch>
          </p:blipFill>
          <p:spPr>
            <a:xfrm>
              <a:off x="733999" y="4730723"/>
              <a:ext cx="1273628" cy="302326"/>
            </a:xfrm>
            <a:prstGeom prst="rect">
              <a:avLst/>
            </a:prstGeom>
          </p:spPr>
        </p:pic>
        <p:sp>
          <p:nvSpPr>
            <p:cNvPr id="10" name="TextBox 15">
              <a:extLst>
                <a:ext uri="{FF2B5EF4-FFF2-40B4-BE49-F238E27FC236}">
                  <a16:creationId xmlns:a16="http://schemas.microsoft.com/office/drawing/2014/main" id="{5F0D0520-CA77-8668-138C-AAE88AE946A3}"/>
                </a:ext>
              </a:extLst>
            </p:cNvPr>
            <p:cNvSpPr txBox="1"/>
            <p:nvPr/>
          </p:nvSpPr>
          <p:spPr>
            <a:xfrm>
              <a:off x="2030294" y="4825208"/>
              <a:ext cx="6772714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600" dirty="0">
                  <a:solidFill>
                    <a:srgbClr val="FFC000"/>
                  </a:solidFill>
                  <a:latin typeface="Gabriela" panose="02000503060000020003" pitchFamily="2" charset="77"/>
                  <a:ea typeface="Times New Roman" panose="02020603050405020304" pitchFamily="18" charset="0"/>
                  <a:cs typeface="Times New Roman" panose="02020603050405020304" pitchFamily="18" charset="0"/>
                </a:rPr>
                <a:t>ERASMUS+ Project  NEDLIB – Digital Competence and Information Literacy for Librarians </a:t>
              </a:r>
              <a:r>
                <a:rPr lang="en-US" sz="600" dirty="0">
                  <a:solidFill>
                    <a:srgbClr val="FFC000"/>
                  </a:solidFill>
                  <a:latin typeface="Gabriela" panose="02000503060000020003"/>
                </a:rPr>
                <a:t>2023-1-BG01-KA220-ADU-000167178</a:t>
              </a:r>
              <a:endParaRPr lang="en-GB" sz="600" dirty="0">
                <a:solidFill>
                  <a:srgbClr val="FFC000"/>
                </a:solidFill>
                <a:latin typeface="Gabriela" panose="02000503060000020003" pitchFamily="2" charset="77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Текстово поле 11">
            <a:extLst>
              <a:ext uri="{FF2B5EF4-FFF2-40B4-BE49-F238E27FC236}">
                <a16:creationId xmlns:a16="http://schemas.microsoft.com/office/drawing/2014/main" id="{AAB480C3-7AC7-2FDF-3B63-4838AF4713AF}"/>
              </a:ext>
            </a:extLst>
          </p:cNvPr>
          <p:cNvSpPr txBox="1"/>
          <p:nvPr/>
        </p:nvSpPr>
        <p:spPr>
          <a:xfrm>
            <a:off x="4570218" y="135941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i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nedlib.unibit.bg</a:t>
            </a:r>
            <a:endParaRPr lang="bg-BG" sz="1800" i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</p:txBody>
      </p:sp>
      <p:sp>
        <p:nvSpPr>
          <p:cNvPr id="13" name="Стрелка: огъната нагоре 12">
            <a:extLst>
              <a:ext uri="{FF2B5EF4-FFF2-40B4-BE49-F238E27FC236}">
                <a16:creationId xmlns:a16="http://schemas.microsoft.com/office/drawing/2014/main" id="{26D2319C-F969-680A-64D3-5111E3274E28}"/>
              </a:ext>
            </a:extLst>
          </p:cNvPr>
          <p:cNvSpPr/>
          <p:nvPr/>
        </p:nvSpPr>
        <p:spPr>
          <a:xfrm>
            <a:off x="7823051" y="1915466"/>
            <a:ext cx="737123" cy="656615"/>
          </a:xfrm>
          <a:prstGeom prst="ben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14" name="Picture 19" descr="Diagram&#10;&#10;Description automatically generated">
            <a:extLst>
              <a:ext uri="{FF2B5EF4-FFF2-40B4-BE49-F238E27FC236}">
                <a16:creationId xmlns:a16="http://schemas.microsoft.com/office/drawing/2014/main" id="{94A60D5C-90F8-0085-530B-EFAE91E592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086" y="6162798"/>
            <a:ext cx="784932" cy="559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912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8FEC0A9-6E90-2889-5499-C8CC49B1EF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" y="0"/>
            <a:ext cx="9142984" cy="6858000"/>
          </a:xfrm>
          <a:prstGeom prst="rect">
            <a:avLst/>
          </a:prstGeom>
        </p:spPr>
      </p:pic>
      <p:sp>
        <p:nvSpPr>
          <p:cNvPr id="49" name="文本框 3">
            <a:extLst>
              <a:ext uri="{FF2B5EF4-FFF2-40B4-BE49-F238E27FC236}">
                <a16:creationId xmlns:a16="http://schemas.microsoft.com/office/drawing/2014/main" id="{C7A0FEF5-4AB4-DBDE-999F-9E0F0F468C1A}"/>
              </a:ext>
            </a:extLst>
          </p:cNvPr>
          <p:cNvSpPr txBox="1"/>
          <p:nvPr/>
        </p:nvSpPr>
        <p:spPr>
          <a:xfrm>
            <a:off x="704425" y="1202250"/>
            <a:ext cx="1980157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bg-BG" altLang="zh-CN" sz="2400" b="1" i="1" dirty="0">
                <a:solidFill>
                  <a:srgbClr val="494398"/>
                </a:solidFill>
                <a:latin typeface="Constantia" panose="02030602050306030303"/>
                <a:ea typeface="Cambria" panose="02040503050406030204" pitchFamily="18" charset="0"/>
                <a:cs typeface="经典综艺体简" panose="02010609000101010101" pitchFamily="49" charset="-122"/>
              </a:rPr>
              <a:t>Партньори</a:t>
            </a:r>
            <a:endParaRPr lang="zh-CN" altLang="en-US" sz="2400" b="1" i="1" dirty="0">
              <a:solidFill>
                <a:srgbClr val="494398"/>
              </a:solidFill>
              <a:latin typeface="Constantia" panose="02030602050306030303"/>
              <a:ea typeface="华文新魏" panose="02010800040101010101" pitchFamily="2" charset="-122"/>
              <a:cs typeface="经典综艺体简" panose="02010609000101010101" pitchFamily="49" charset="-122"/>
            </a:endParaRPr>
          </a:p>
        </p:txBody>
      </p:sp>
      <p:sp>
        <p:nvSpPr>
          <p:cNvPr id="50" name="文本框 6">
            <a:extLst>
              <a:ext uri="{FF2B5EF4-FFF2-40B4-BE49-F238E27FC236}">
                <a16:creationId xmlns:a16="http://schemas.microsoft.com/office/drawing/2014/main" id="{63ACE1CC-CA76-8C58-A807-F6ED90FC010D}"/>
              </a:ext>
            </a:extLst>
          </p:cNvPr>
          <p:cNvSpPr txBox="1"/>
          <p:nvPr/>
        </p:nvSpPr>
        <p:spPr>
          <a:xfrm>
            <a:off x="1580762" y="2004166"/>
            <a:ext cx="5151275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bg-BG" altLang="zh-CN" sz="1600" i="1" dirty="0">
                <a:solidFill>
                  <a:srgbClr val="494398"/>
                </a:solidFill>
                <a:latin typeface="Cambria" panose="02040503050406030204" pitchFamily="18" charset="0"/>
                <a:ea typeface="Cambria" panose="02040503050406030204" pitchFamily="18" charset="0"/>
                <a:cs typeface="经典综艺体简" panose="02010609000101010101" pitchFamily="49" charset="-122"/>
              </a:rPr>
              <a:t>Университет по библиотекознание и информационни технологии</a:t>
            </a:r>
            <a:r>
              <a:rPr lang="en-US" altLang="zh-CN" sz="1600" i="1" dirty="0">
                <a:solidFill>
                  <a:srgbClr val="494398"/>
                </a:solidFill>
                <a:latin typeface="Cambria" panose="02040503050406030204" pitchFamily="18" charset="0"/>
                <a:ea typeface="Cambria" panose="02040503050406030204" pitchFamily="18" charset="0"/>
                <a:cs typeface="经典综艺体简" panose="02010609000101010101" pitchFamily="49" charset="-122"/>
              </a:rPr>
              <a:t> - </a:t>
            </a:r>
            <a:r>
              <a:rPr lang="bg-BG" altLang="zh-CN" sz="1600" i="1" dirty="0">
                <a:solidFill>
                  <a:srgbClr val="494398"/>
                </a:solidFill>
                <a:latin typeface="Cambria" panose="02040503050406030204" pitchFamily="18" charset="0"/>
                <a:ea typeface="Cambria" panose="02040503050406030204" pitchFamily="18" charset="0"/>
                <a:cs typeface="经典综艺体简" panose="02010609000101010101" pitchFamily="49" charset="-122"/>
              </a:rPr>
              <a:t>УниБИТ</a:t>
            </a:r>
            <a:r>
              <a:rPr lang="en-US" altLang="zh-CN" sz="1600" i="1" dirty="0">
                <a:solidFill>
                  <a:srgbClr val="494398"/>
                </a:solidFill>
                <a:latin typeface="Cambria" panose="02040503050406030204" pitchFamily="18" charset="0"/>
                <a:ea typeface="Cambria" panose="02040503050406030204" pitchFamily="18" charset="0"/>
                <a:cs typeface="经典综艺体简" panose="02010609000101010101" pitchFamily="49" charset="-122"/>
              </a:rPr>
              <a:t> </a:t>
            </a:r>
            <a:r>
              <a:rPr lang="en-US" altLang="zh-CN" sz="1600" i="1" dirty="0">
                <a:solidFill>
                  <a:srgbClr val="494398"/>
                </a:solidFill>
                <a:latin typeface="Cambria" panose="02040503050406030204" pitchFamily="18" charset="0"/>
                <a:ea typeface="华文新魏" panose="02010800040101010101" pitchFamily="2" charset="-122"/>
                <a:cs typeface="经典综艺体简" panose="02010609000101010101" pitchFamily="49" charset="-122"/>
              </a:rPr>
              <a:t> (</a:t>
            </a:r>
            <a:r>
              <a:rPr lang="bg-BG" altLang="zh-CN" sz="1600" i="1" dirty="0">
                <a:solidFill>
                  <a:srgbClr val="494398"/>
                </a:solidFill>
                <a:latin typeface="Cambria" panose="02040503050406030204" pitchFamily="18" charset="0"/>
                <a:ea typeface="华文新魏" panose="02010800040101010101" pitchFamily="2" charset="-122"/>
                <a:cs typeface="经典综艺体简" panose="02010609000101010101" pitchFamily="49" charset="-122"/>
              </a:rPr>
              <a:t>България</a:t>
            </a:r>
            <a:r>
              <a:rPr lang="en-US" altLang="zh-CN" sz="1600" i="1" dirty="0">
                <a:solidFill>
                  <a:srgbClr val="494398"/>
                </a:solidFill>
                <a:latin typeface="Cambria" panose="02040503050406030204" pitchFamily="18" charset="0"/>
                <a:ea typeface="华文新魏" panose="02010800040101010101" pitchFamily="2" charset="-122"/>
                <a:cs typeface="经典综艺体简" panose="02010609000101010101" pitchFamily="49" charset="-122"/>
              </a:rPr>
              <a:t>) - </a:t>
            </a:r>
            <a:r>
              <a:rPr lang="bg-BG" altLang="zh-CN" sz="1600" i="1" dirty="0">
                <a:solidFill>
                  <a:srgbClr val="494398"/>
                </a:solidFill>
                <a:latin typeface="Cambria" panose="02040503050406030204" pitchFamily="18" charset="0"/>
                <a:ea typeface="华文新魏" panose="02010800040101010101" pitchFamily="2" charset="-122"/>
                <a:cs typeface="经典综艺体简" panose="02010609000101010101" pitchFamily="49" charset="-122"/>
              </a:rPr>
              <a:t>Координатор</a:t>
            </a:r>
            <a:endParaRPr lang="en-US" altLang="zh-CN" sz="1600" i="1" dirty="0">
              <a:solidFill>
                <a:srgbClr val="494398"/>
              </a:solidFill>
              <a:latin typeface="Cambria" panose="02040503050406030204" pitchFamily="18" charset="0"/>
              <a:ea typeface="Cambria" panose="02040503050406030204" pitchFamily="18" charset="0"/>
              <a:cs typeface="经典综艺体简" panose="02010609000101010101" pitchFamily="49" charset="-122"/>
            </a:endParaRPr>
          </a:p>
        </p:txBody>
      </p:sp>
      <p:sp>
        <p:nvSpPr>
          <p:cNvPr id="51" name="文本框 9">
            <a:extLst>
              <a:ext uri="{FF2B5EF4-FFF2-40B4-BE49-F238E27FC236}">
                <a16:creationId xmlns:a16="http://schemas.microsoft.com/office/drawing/2014/main" id="{DD877BF0-D997-4354-319C-94F14BC6A39B}"/>
              </a:ext>
            </a:extLst>
          </p:cNvPr>
          <p:cNvSpPr txBox="1"/>
          <p:nvPr/>
        </p:nvSpPr>
        <p:spPr>
          <a:xfrm>
            <a:off x="2343150" y="2958784"/>
            <a:ext cx="1373746" cy="4154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endParaRPr lang="zh-CN" altLang="en-US" sz="2100" b="1" i="1" dirty="0">
              <a:solidFill>
                <a:srgbClr val="494398"/>
              </a:solidFill>
              <a:latin typeface="Constantia" panose="02030602050306030303"/>
              <a:ea typeface="华文新魏" panose="02010800040101010101" pitchFamily="2" charset="-122"/>
              <a:cs typeface="经典综艺体简" panose="02010609000101010101" pitchFamily="49" charset="-122"/>
            </a:endParaRPr>
          </a:p>
        </p:txBody>
      </p:sp>
      <p:sp>
        <p:nvSpPr>
          <p:cNvPr id="52" name="文本框 12">
            <a:extLst>
              <a:ext uri="{FF2B5EF4-FFF2-40B4-BE49-F238E27FC236}">
                <a16:creationId xmlns:a16="http://schemas.microsoft.com/office/drawing/2014/main" id="{CFE768D0-90EA-5CD8-A8E7-6B0E311302AC}"/>
              </a:ext>
            </a:extLst>
          </p:cNvPr>
          <p:cNvSpPr txBox="1"/>
          <p:nvPr/>
        </p:nvSpPr>
        <p:spPr>
          <a:xfrm>
            <a:off x="1589627" y="4622242"/>
            <a:ext cx="3567067" cy="33855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GB" altLang="zh-CN" sz="1500" i="1" dirty="0">
                <a:solidFill>
                  <a:srgbClr val="494398"/>
                </a:solidFill>
                <a:latin typeface="Constantia" panose="02030602050306030303"/>
                <a:ea typeface="Cambria" panose="02040503050406030204" pitchFamily="18" charset="0"/>
                <a:cs typeface="经典综艺体简" panose="02010609000101010101" pitchFamily="49" charset="-122"/>
              </a:rPr>
              <a:t> </a:t>
            </a:r>
            <a:r>
              <a:rPr lang="bg-BG" altLang="zh-CN" sz="1600" i="1" dirty="0">
                <a:solidFill>
                  <a:srgbClr val="494398"/>
                </a:solidFill>
                <a:latin typeface="Cambria" panose="02040503050406030204" pitchFamily="18" charset="0"/>
                <a:ea typeface="Cambria" panose="02040503050406030204" pitchFamily="18" charset="0"/>
                <a:cs typeface="经典综艺体简" panose="02010609000101010101" pitchFamily="49" charset="-122"/>
              </a:rPr>
              <a:t>Международен гръцки университет</a:t>
            </a:r>
            <a:endParaRPr lang="en-GB" altLang="zh-CN" sz="1600" i="1" dirty="0">
              <a:solidFill>
                <a:srgbClr val="494398"/>
              </a:solidFill>
              <a:latin typeface="Cambria" panose="02040503050406030204" pitchFamily="18" charset="0"/>
              <a:ea typeface="Cambria" panose="02040503050406030204" pitchFamily="18" charset="0"/>
              <a:cs typeface="经典综艺体简" panose="02010609000101010101" pitchFamily="49" charset="-122"/>
            </a:endParaRPr>
          </a:p>
        </p:txBody>
      </p:sp>
      <p:pic>
        <p:nvPicPr>
          <p:cNvPr id="53" name="Picture 19" descr="Diagram&#10;&#10;Description automatically generated">
            <a:extLst>
              <a:ext uri="{FF2B5EF4-FFF2-40B4-BE49-F238E27FC236}">
                <a16:creationId xmlns:a16="http://schemas.microsoft.com/office/drawing/2014/main" id="{EFA6F7D8-78AF-B40B-B8DB-4F8FF7DB00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683" y="1978614"/>
            <a:ext cx="784932" cy="559747"/>
          </a:xfrm>
          <a:prstGeom prst="rect">
            <a:avLst/>
          </a:prstGeom>
        </p:spPr>
      </p:pic>
      <p:sp>
        <p:nvSpPr>
          <p:cNvPr id="54" name="TextBox 20">
            <a:extLst>
              <a:ext uri="{FF2B5EF4-FFF2-40B4-BE49-F238E27FC236}">
                <a16:creationId xmlns:a16="http://schemas.microsoft.com/office/drawing/2014/main" id="{2FECD361-B97D-D62E-D674-B85301B1A4F2}"/>
              </a:ext>
            </a:extLst>
          </p:cNvPr>
          <p:cNvSpPr txBox="1"/>
          <p:nvPr/>
        </p:nvSpPr>
        <p:spPr>
          <a:xfrm>
            <a:off x="1644113" y="2698205"/>
            <a:ext cx="4675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600" i="1" dirty="0">
                <a:solidFill>
                  <a:srgbClr val="494398"/>
                </a:solidFill>
                <a:latin typeface="Cambria" panose="02040503050406030204" pitchFamily="18" charset="0"/>
              </a:rPr>
              <a:t>Генерална дирекция за книги, архиви и библиотеки </a:t>
            </a:r>
            <a:r>
              <a:rPr lang="en-GB" sz="1600" i="1" dirty="0">
                <a:solidFill>
                  <a:srgbClr val="494398"/>
                </a:solidFill>
                <a:latin typeface="Cambria" panose="02040503050406030204" pitchFamily="18" charset="0"/>
              </a:rPr>
              <a:t>(</a:t>
            </a:r>
            <a:r>
              <a:rPr lang="bg-BG" sz="1600" i="1" dirty="0">
                <a:solidFill>
                  <a:srgbClr val="494398"/>
                </a:solidFill>
                <a:latin typeface="Cambria" panose="02040503050406030204" pitchFamily="18" charset="0"/>
              </a:rPr>
              <a:t>Португалия</a:t>
            </a:r>
            <a:r>
              <a:rPr lang="en-GB" sz="1600" i="1" dirty="0">
                <a:solidFill>
                  <a:srgbClr val="494398"/>
                </a:solidFill>
                <a:latin typeface="Cambria" panose="02040503050406030204" pitchFamily="18" charset="0"/>
              </a:rPr>
              <a:t>)</a:t>
            </a:r>
            <a:endParaRPr lang="x-none" sz="1600" i="1" dirty="0">
              <a:solidFill>
                <a:srgbClr val="494398"/>
              </a:solidFill>
              <a:latin typeface="Cambria" panose="02040503050406030204" pitchFamily="18" charset="0"/>
            </a:endParaRPr>
          </a:p>
        </p:txBody>
      </p:sp>
      <p:pic>
        <p:nvPicPr>
          <p:cNvPr id="55" name="image5.jpg">
            <a:extLst>
              <a:ext uri="{FF2B5EF4-FFF2-40B4-BE49-F238E27FC236}">
                <a16:creationId xmlns:a16="http://schemas.microsoft.com/office/drawing/2014/main" id="{1476DF71-AFC4-39C3-8156-A2C1B4345299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449857" y="2705957"/>
            <a:ext cx="1130905" cy="610396"/>
          </a:xfrm>
          <a:prstGeom prst="rect">
            <a:avLst/>
          </a:prstGeom>
          <a:ln/>
        </p:spPr>
      </p:pic>
      <p:pic>
        <p:nvPicPr>
          <p:cNvPr id="56" name="image6.png">
            <a:extLst>
              <a:ext uri="{FF2B5EF4-FFF2-40B4-BE49-F238E27FC236}">
                <a16:creationId xmlns:a16="http://schemas.microsoft.com/office/drawing/2014/main" id="{AB808656-4A7F-DD41-6AB9-F961FC983EC5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449857" y="3530148"/>
            <a:ext cx="1095140" cy="330426"/>
          </a:xfrm>
          <a:prstGeom prst="rect">
            <a:avLst/>
          </a:prstGeom>
          <a:ln/>
        </p:spPr>
      </p:pic>
      <p:sp>
        <p:nvSpPr>
          <p:cNvPr id="57" name="Rectangle 2">
            <a:extLst>
              <a:ext uri="{FF2B5EF4-FFF2-40B4-BE49-F238E27FC236}">
                <a16:creationId xmlns:a16="http://schemas.microsoft.com/office/drawing/2014/main" id="{B0CC53E0-3541-BBE5-4337-194EE55550BB}"/>
              </a:ext>
            </a:extLst>
          </p:cNvPr>
          <p:cNvSpPr/>
          <p:nvPr/>
        </p:nvSpPr>
        <p:spPr>
          <a:xfrm>
            <a:off x="1664566" y="3528524"/>
            <a:ext cx="37079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i="1" dirty="0">
                <a:solidFill>
                  <a:srgbClr val="494398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Национална библиотека на Латвия</a:t>
            </a:r>
            <a:endParaRPr lang="bg-BG" sz="1600" i="1" dirty="0">
              <a:solidFill>
                <a:srgbClr val="494398"/>
              </a:solidFill>
              <a:latin typeface="Cambria" panose="02040503050406030204" pitchFamily="18" charset="0"/>
            </a:endParaRPr>
          </a:p>
        </p:txBody>
      </p:sp>
      <p:pic>
        <p:nvPicPr>
          <p:cNvPr id="59" name="image7.png">
            <a:extLst>
              <a:ext uri="{FF2B5EF4-FFF2-40B4-BE49-F238E27FC236}">
                <a16:creationId xmlns:a16="http://schemas.microsoft.com/office/drawing/2014/main" id="{A80B9A07-DA7C-88E6-5DEA-C618BC89B3C1}"/>
              </a:ext>
            </a:extLst>
          </p:cNvPr>
          <p:cNvPicPr/>
          <p:nvPr/>
        </p:nvPicPr>
        <p:blipFill>
          <a:blip r:embed="rId6"/>
          <a:srcRect/>
          <a:stretch>
            <a:fillRect/>
          </a:stretch>
        </p:blipFill>
        <p:spPr>
          <a:xfrm rot="10800000" flipV="1">
            <a:off x="513132" y="3948139"/>
            <a:ext cx="797747" cy="556388"/>
          </a:xfrm>
          <a:prstGeom prst="rect">
            <a:avLst/>
          </a:prstGeom>
          <a:ln/>
        </p:spPr>
      </p:pic>
      <p:sp>
        <p:nvSpPr>
          <p:cNvPr id="60" name="Rectangle 4">
            <a:extLst>
              <a:ext uri="{FF2B5EF4-FFF2-40B4-BE49-F238E27FC236}">
                <a16:creationId xmlns:a16="http://schemas.microsoft.com/office/drawing/2014/main" id="{8B06BD12-4AAE-0EDA-BA9E-D039ED028280}"/>
              </a:ext>
            </a:extLst>
          </p:cNvPr>
          <p:cNvSpPr/>
          <p:nvPr/>
        </p:nvSpPr>
        <p:spPr>
          <a:xfrm>
            <a:off x="1629029" y="4115815"/>
            <a:ext cx="36374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i="1" dirty="0">
                <a:solidFill>
                  <a:srgbClr val="494398"/>
                </a:solidFill>
                <a:latin typeface="Cambria" panose="02040503050406030204" pitchFamily="18" charset="0"/>
              </a:rPr>
              <a:t>Фондация „Глобални библиотеки – България“</a:t>
            </a:r>
          </a:p>
        </p:txBody>
      </p:sp>
      <p:pic>
        <p:nvPicPr>
          <p:cNvPr id="61" name="image3.png">
            <a:extLst>
              <a:ext uri="{FF2B5EF4-FFF2-40B4-BE49-F238E27FC236}">
                <a16:creationId xmlns:a16="http://schemas.microsoft.com/office/drawing/2014/main" id="{5655496E-FBFC-0A47-09EE-6C1F49CD9792}"/>
              </a:ext>
            </a:extLst>
          </p:cNvPr>
          <p:cNvPicPr/>
          <p:nvPr/>
        </p:nvPicPr>
        <p:blipFill>
          <a:blip r:embed="rId7"/>
          <a:srcRect/>
          <a:stretch>
            <a:fillRect/>
          </a:stretch>
        </p:blipFill>
        <p:spPr>
          <a:xfrm flipV="1">
            <a:off x="522489" y="4589842"/>
            <a:ext cx="887132" cy="420015"/>
          </a:xfrm>
          <a:prstGeom prst="rect">
            <a:avLst/>
          </a:prstGeom>
          <a:ln/>
        </p:spPr>
      </p:pic>
      <p:pic>
        <p:nvPicPr>
          <p:cNvPr id="62" name="image1.png" descr="ANBPR – Asociația Națională  a Bibliotecarilor și Bibliotecilor Publice din România">
            <a:extLst>
              <a:ext uri="{FF2B5EF4-FFF2-40B4-BE49-F238E27FC236}">
                <a16:creationId xmlns:a16="http://schemas.microsoft.com/office/drawing/2014/main" id="{5E595FE8-091D-2FD6-179C-C0242FBCFF77}"/>
              </a:ext>
            </a:extLst>
          </p:cNvPr>
          <p:cNvPicPr/>
          <p:nvPr/>
        </p:nvPicPr>
        <p:blipFill>
          <a:blip r:embed="rId8"/>
          <a:srcRect/>
          <a:stretch>
            <a:fillRect/>
          </a:stretch>
        </p:blipFill>
        <p:spPr>
          <a:xfrm>
            <a:off x="600076" y="5062196"/>
            <a:ext cx="708539" cy="390669"/>
          </a:xfrm>
          <a:prstGeom prst="rect">
            <a:avLst/>
          </a:prstGeom>
          <a:ln/>
        </p:spPr>
      </p:pic>
      <p:sp>
        <p:nvSpPr>
          <p:cNvPr id="63" name="Rectangle 7">
            <a:extLst>
              <a:ext uri="{FF2B5EF4-FFF2-40B4-BE49-F238E27FC236}">
                <a16:creationId xmlns:a16="http://schemas.microsoft.com/office/drawing/2014/main" id="{01F64EE7-4CBB-CA84-A13E-617EAA3A5286}"/>
              </a:ext>
            </a:extLst>
          </p:cNvPr>
          <p:cNvSpPr/>
          <p:nvPr/>
        </p:nvSpPr>
        <p:spPr>
          <a:xfrm>
            <a:off x="1613484" y="5085996"/>
            <a:ext cx="48225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i="1" dirty="0">
                <a:solidFill>
                  <a:srgbClr val="494398"/>
                </a:solidFill>
                <a:latin typeface="Cambria" panose="02040503050406030204" pitchFamily="18" charset="0"/>
              </a:rPr>
              <a:t>Национална асоциация на библиотекарите от обществените библиотеки в Румъния</a:t>
            </a:r>
            <a:endParaRPr lang="bg-BG" sz="1600" b="1" i="1" dirty="0">
              <a:solidFill>
                <a:srgbClr val="494398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F73707A1-81CF-D822-06E6-ACF58A29B93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984489"/>
            <a:ext cx="1308135" cy="116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498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903918-BD40-83AB-9358-399B2B827E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" y="0"/>
            <a:ext cx="9142984" cy="6858000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D9A78D67-82E2-5B95-C292-7CC91474BB04}"/>
              </a:ext>
            </a:extLst>
          </p:cNvPr>
          <p:cNvSpPr txBox="1">
            <a:spLocks/>
          </p:cNvSpPr>
          <p:nvPr/>
        </p:nvSpPr>
        <p:spPr>
          <a:xfrm>
            <a:off x="603174" y="1211035"/>
            <a:ext cx="7912177" cy="63402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lang="en-GB" sz="2700" b="1" i="1" dirty="0" err="1">
                <a:solidFill>
                  <a:srgbClr val="494398"/>
                </a:solidFill>
                <a:latin typeface="Cambria" panose="02040503050406030204" pitchFamily="18" charset="0"/>
              </a:rPr>
              <a:t>NEDLib</a:t>
            </a:r>
            <a:r>
              <a:rPr lang="bg-BG" sz="2700" b="1" i="1" dirty="0">
                <a:solidFill>
                  <a:srgbClr val="494398"/>
                </a:solidFill>
                <a:latin typeface="Cambria" panose="02040503050406030204" pitchFamily="18" charset="0"/>
              </a:rPr>
              <a:t>: Общ преглед</a:t>
            </a:r>
            <a:endParaRPr lang="bg-BG" sz="2775" b="1" i="1" dirty="0">
              <a:solidFill>
                <a:srgbClr val="494398"/>
              </a:solidFill>
              <a:latin typeface="Cambria" panose="02040503050406030204" pitchFamily="18" charset="0"/>
            </a:endParaRPr>
          </a:p>
        </p:txBody>
      </p:sp>
      <p:sp>
        <p:nvSpPr>
          <p:cNvPr id="23" name="Footer Placeholder 3">
            <a:extLst>
              <a:ext uri="{FF2B5EF4-FFF2-40B4-BE49-F238E27FC236}">
                <a16:creationId xmlns:a16="http://schemas.microsoft.com/office/drawing/2014/main" id="{0FF61C7D-0B21-F980-348B-9F8A6E0DF904}"/>
              </a:ext>
            </a:extLst>
          </p:cNvPr>
          <p:cNvSpPr txBox="1">
            <a:spLocks/>
          </p:cNvSpPr>
          <p:nvPr/>
        </p:nvSpPr>
        <p:spPr>
          <a:xfrm>
            <a:off x="3028950" y="5624513"/>
            <a:ext cx="3086100" cy="273844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lang="bg-BG" sz="135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pic>
        <p:nvPicPr>
          <p:cNvPr id="24" name="Picture 9">
            <a:extLst>
              <a:ext uri="{FF2B5EF4-FFF2-40B4-BE49-F238E27FC236}">
                <a16:creationId xmlns:a16="http://schemas.microsoft.com/office/drawing/2014/main" id="{8BB391EC-B84C-28CC-2842-2D272E2B89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373" y="1961516"/>
            <a:ext cx="4727927" cy="3331870"/>
          </a:xfrm>
          <a:prstGeom prst="rect">
            <a:avLst/>
          </a:prstGeom>
          <a:ln>
            <a:solidFill>
              <a:srgbClr val="494398"/>
            </a:solidFill>
          </a:ln>
          <a:effectLst>
            <a:softEdge rad="112500"/>
          </a:effectLst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321F7686-C2F8-30CE-AA34-10CFDE1986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827269"/>
            <a:ext cx="1128342" cy="1128342"/>
          </a:xfrm>
          <a:prstGeom prst="rect">
            <a:avLst/>
          </a:prstGeom>
        </p:spPr>
      </p:pic>
      <p:graphicFrame>
        <p:nvGraphicFramePr>
          <p:cNvPr id="26" name="Content Placeholder 2">
            <a:extLst>
              <a:ext uri="{FF2B5EF4-FFF2-40B4-BE49-F238E27FC236}">
                <a16:creationId xmlns:a16="http://schemas.microsoft.com/office/drawing/2014/main" id="{80D58437-3656-9985-C640-B42EE4781D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5399825"/>
              </p:ext>
            </p:extLst>
          </p:nvPr>
        </p:nvGraphicFramePr>
        <p:xfrm>
          <a:off x="251519" y="1845060"/>
          <a:ext cx="4189854" cy="3706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56BCC564-46C4-C1B2-9CE4-5B056D9C34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984489"/>
            <a:ext cx="1308135" cy="116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522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BA66D10-3B4C-5B80-794C-21325E2120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" y="0"/>
            <a:ext cx="9142984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5D93A03-801C-FCA8-5198-7E273610F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862" y="907279"/>
            <a:ext cx="7886700" cy="994172"/>
          </a:xfrm>
        </p:spPr>
        <p:txBody>
          <a:bodyPr>
            <a:normAutofit/>
          </a:bodyPr>
          <a:lstStyle/>
          <a:p>
            <a:r>
              <a:rPr lang="bg-BG" sz="2400" b="1" dirty="0">
                <a:solidFill>
                  <a:srgbClr val="494398"/>
                </a:solidFill>
                <a:latin typeface="Cambria" panose="02040503050406030204" pitchFamily="18" charset="0"/>
              </a:rPr>
              <a:t>Работен пакет </a:t>
            </a:r>
            <a:r>
              <a:rPr lang="en-US" sz="2400" b="1" dirty="0">
                <a:solidFill>
                  <a:srgbClr val="494398"/>
                </a:solidFill>
                <a:latin typeface="Cambria" panose="02040503050406030204" pitchFamily="18" charset="0"/>
              </a:rPr>
              <a:t>n°2</a:t>
            </a:r>
            <a:r>
              <a:rPr lang="bg-BG" sz="2400" b="1" dirty="0">
                <a:solidFill>
                  <a:srgbClr val="494398"/>
                </a:solidFill>
                <a:latin typeface="Cambria" panose="02040503050406030204" pitchFamily="18" charset="0"/>
              </a:rPr>
              <a:t>:</a:t>
            </a:r>
            <a:r>
              <a:rPr lang="en-US" sz="2400" b="1" dirty="0">
                <a:solidFill>
                  <a:srgbClr val="494398"/>
                </a:solidFill>
                <a:latin typeface="Cambria" panose="02040503050406030204" pitchFamily="18" charset="0"/>
              </a:rPr>
              <a:t> </a:t>
            </a:r>
            <a:r>
              <a:rPr lang="bg-BG" sz="2400" b="1" dirty="0">
                <a:solidFill>
                  <a:srgbClr val="494398"/>
                </a:solidFill>
                <a:latin typeface="Cambria" panose="02040503050406030204" pitchFamily="18" charset="0"/>
              </a:rPr>
              <a:t>Подбор на библиотекари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D92379B-B255-7DCE-D6B1-05D8C51F4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422" y="1700808"/>
            <a:ext cx="8875074" cy="47525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bg-BG" sz="1800" dirty="0">
                <a:solidFill>
                  <a:srgbClr val="4943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Период</a:t>
            </a:r>
            <a:r>
              <a:rPr lang="en-US" sz="1800" dirty="0">
                <a:solidFill>
                  <a:srgbClr val="494398"/>
                </a:solidFill>
                <a:latin typeface="Cambria" panose="02040503050406030204" pitchFamily="18" charset="0"/>
              </a:rPr>
              <a:t>: </a:t>
            </a:r>
            <a:r>
              <a:rPr lang="bg-BG" sz="1800" b="1" dirty="0">
                <a:solidFill>
                  <a:srgbClr val="494398"/>
                </a:solidFill>
                <a:latin typeface="Cambria" panose="02040503050406030204" pitchFamily="18" charset="0"/>
              </a:rPr>
              <a:t>септември</a:t>
            </a:r>
            <a:r>
              <a:rPr lang="bg-BG" sz="1800" dirty="0">
                <a:solidFill>
                  <a:srgbClr val="494398"/>
                </a:solidFill>
                <a:latin typeface="Cambria" panose="02040503050406030204" pitchFamily="18" charset="0"/>
              </a:rPr>
              <a:t> </a:t>
            </a:r>
            <a:r>
              <a:rPr lang="en-US" sz="1800" b="1" dirty="0">
                <a:solidFill>
                  <a:srgbClr val="494398"/>
                </a:solidFill>
                <a:latin typeface="Cambria" panose="02040503050406030204" pitchFamily="18" charset="0"/>
              </a:rPr>
              <a:t>2023 – </a:t>
            </a:r>
            <a:r>
              <a:rPr lang="bg-BG" sz="1800" b="1" dirty="0">
                <a:solidFill>
                  <a:srgbClr val="494398"/>
                </a:solidFill>
                <a:latin typeface="Cambria" panose="02040503050406030204" pitchFamily="18" charset="0"/>
              </a:rPr>
              <a:t>февруари </a:t>
            </a:r>
            <a:r>
              <a:rPr lang="en-US" sz="1800" b="1" dirty="0">
                <a:solidFill>
                  <a:srgbClr val="494398"/>
                </a:solidFill>
                <a:latin typeface="Cambria" panose="02040503050406030204" pitchFamily="18" charset="0"/>
              </a:rPr>
              <a:t>2024 </a:t>
            </a:r>
          </a:p>
          <a:p>
            <a:pPr marL="0" indent="0" algn="just">
              <a:buNone/>
            </a:pPr>
            <a:endParaRPr lang="en-US" sz="1800" b="1" dirty="0">
              <a:solidFill>
                <a:srgbClr val="494398"/>
              </a:solidFill>
              <a:latin typeface="Cambria" panose="02040503050406030204" pitchFamily="18" charset="0"/>
            </a:endParaRPr>
          </a:p>
          <a:p>
            <a:pPr marL="0" indent="0" algn="just">
              <a:buNone/>
            </a:pPr>
            <a:r>
              <a:rPr lang="bg-BG" sz="1800" dirty="0">
                <a:solidFill>
                  <a:srgbClr val="4943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Цел</a:t>
            </a:r>
            <a:r>
              <a:rPr lang="en-US" sz="1800" dirty="0">
                <a:solidFill>
                  <a:srgbClr val="494398"/>
                </a:solidFill>
                <a:latin typeface="Cambria" panose="02040503050406030204" pitchFamily="18" charset="0"/>
              </a:rPr>
              <a:t>: </a:t>
            </a:r>
            <a:r>
              <a:rPr lang="bg-BG" sz="1800" dirty="0">
                <a:solidFill>
                  <a:srgbClr val="494398"/>
                </a:solidFill>
                <a:latin typeface="Cambria" panose="02040503050406030204" pitchFamily="18" charset="0"/>
              </a:rPr>
              <a:t>да се подберат в партньорските държави</a:t>
            </a:r>
            <a:r>
              <a:rPr lang="en-US" sz="1800" dirty="0">
                <a:solidFill>
                  <a:srgbClr val="494398"/>
                </a:solidFill>
                <a:latin typeface="Cambria" panose="02040503050406030204" pitchFamily="18" charset="0"/>
              </a:rPr>
              <a:t>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bg-BG" sz="1800" dirty="0">
                <a:solidFill>
                  <a:srgbClr val="494398"/>
                </a:solidFill>
                <a:latin typeface="Cambria" panose="020405030504060302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първо ниво обучители</a:t>
            </a:r>
            <a:r>
              <a:rPr lang="bg-BG" sz="1800" dirty="0">
                <a:solidFill>
                  <a:srgbClr val="494398"/>
                </a:solidFill>
                <a:latin typeface="Cambria" panose="02040503050406030204" pitchFamily="18" charset="0"/>
              </a:rPr>
              <a:t> и изследователи, които да бъдат</a:t>
            </a:r>
            <a:r>
              <a:rPr lang="en-GB" sz="1800" dirty="0">
                <a:solidFill>
                  <a:srgbClr val="494398"/>
                </a:solidFill>
                <a:latin typeface="Cambria" panose="02040503050406030204" pitchFamily="18" charset="0"/>
              </a:rPr>
              <a:t> </a:t>
            </a:r>
            <a:r>
              <a:rPr lang="bg-BG" sz="1800" dirty="0">
                <a:solidFill>
                  <a:srgbClr val="494398"/>
                </a:solidFill>
                <a:latin typeface="Cambria" panose="02040503050406030204" pitchFamily="18" charset="0"/>
              </a:rPr>
              <a:t>ангажирани със създаването на теоретично учебно съдържание </a:t>
            </a:r>
            <a:r>
              <a:rPr lang="en-US" sz="1800" dirty="0">
                <a:solidFill>
                  <a:srgbClr val="494398"/>
                </a:solidFill>
                <a:latin typeface="Cambria" panose="02040503050406030204" pitchFamily="18" charset="0"/>
              </a:rPr>
              <a:t>(</a:t>
            </a:r>
            <a:r>
              <a:rPr lang="bg-BG" sz="1800" dirty="0">
                <a:solidFill>
                  <a:srgbClr val="494398"/>
                </a:solidFill>
                <a:latin typeface="Cambria" panose="02040503050406030204" pitchFamily="18" charset="0"/>
              </a:rPr>
              <a:t>УНИБИТ и </a:t>
            </a:r>
            <a:r>
              <a:rPr lang="en-US" sz="1800" dirty="0">
                <a:solidFill>
                  <a:srgbClr val="494398"/>
                </a:solidFill>
                <a:latin typeface="Cambria" panose="02040503050406030204" pitchFamily="18" charset="0"/>
              </a:rPr>
              <a:t>IHU);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bg-BG" sz="1800" dirty="0">
                <a:solidFill>
                  <a:srgbClr val="494398"/>
                </a:solidFill>
                <a:latin typeface="Cambria" panose="020405030504060302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ключови библиотекари</a:t>
            </a:r>
            <a:r>
              <a:rPr lang="en-US" sz="1800" dirty="0">
                <a:solidFill>
                  <a:srgbClr val="494398"/>
                </a:solidFill>
                <a:latin typeface="Cambria" panose="02040503050406030204" pitchFamily="18" charset="0"/>
              </a:rPr>
              <a:t> (</a:t>
            </a:r>
            <a:r>
              <a:rPr lang="bg-BG" sz="1800" dirty="0">
                <a:solidFill>
                  <a:srgbClr val="494398"/>
                </a:solidFill>
                <a:latin typeface="Cambria" panose="02040503050406030204" pitchFamily="18" charset="0"/>
              </a:rPr>
              <a:t>библиотекари и друг персонал от обществени библиотеки в България, Гърция, Латвия, Португалия и Румъния</a:t>
            </a:r>
            <a:r>
              <a:rPr lang="en-US" sz="1800" dirty="0">
                <a:solidFill>
                  <a:srgbClr val="494398"/>
                </a:solidFill>
                <a:latin typeface="Cambria" panose="02040503050406030204" pitchFamily="18" charset="0"/>
              </a:rPr>
              <a:t>);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bg-BG" sz="1800" dirty="0">
                <a:solidFill>
                  <a:srgbClr val="494398"/>
                </a:solidFill>
                <a:latin typeface="Cambria" panose="020405030504060302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обучителни центрове </a:t>
            </a:r>
            <a:r>
              <a:rPr lang="en-US" sz="1800" dirty="0">
                <a:solidFill>
                  <a:srgbClr val="494398"/>
                </a:solidFill>
                <a:latin typeface="Cambria" panose="02040503050406030204" pitchFamily="18" charset="0"/>
              </a:rPr>
              <a:t>(</a:t>
            </a:r>
            <a:r>
              <a:rPr lang="bg-BG" sz="1800" dirty="0">
                <a:solidFill>
                  <a:srgbClr val="494398"/>
                </a:solidFill>
                <a:latin typeface="Cambria" panose="02040503050406030204" pitchFamily="18" charset="0"/>
              </a:rPr>
              <a:t>библиотеки и библиотечни клонове в 5 държави</a:t>
            </a:r>
            <a:r>
              <a:rPr lang="en-US" sz="1800" dirty="0">
                <a:solidFill>
                  <a:srgbClr val="494398"/>
                </a:solidFill>
                <a:latin typeface="Cambria" panose="02040503050406030204" pitchFamily="18" charset="0"/>
              </a:rPr>
              <a:t>).</a:t>
            </a:r>
          </a:p>
          <a:p>
            <a:pPr marL="0" indent="0">
              <a:buNone/>
            </a:pPr>
            <a:endParaRPr lang="en-GB" sz="1800" dirty="0">
              <a:solidFill>
                <a:srgbClr val="494398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bg-BG" sz="1800" dirty="0">
                <a:solidFill>
                  <a:srgbClr val="4943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Резултати</a:t>
            </a:r>
            <a:r>
              <a:rPr lang="en-US" sz="1800" dirty="0">
                <a:solidFill>
                  <a:srgbClr val="494398"/>
                </a:solidFill>
                <a:latin typeface="Cambria" panose="02040503050406030204" pitchFamily="18" charset="0"/>
              </a:rPr>
              <a:t>: </a:t>
            </a:r>
            <a:r>
              <a:rPr lang="bg-BG" sz="1800" dirty="0">
                <a:solidFill>
                  <a:srgbClr val="494398"/>
                </a:solidFill>
                <a:latin typeface="Cambria" panose="02040503050406030204" pitchFamily="18" charset="0"/>
              </a:rPr>
              <a:t>Формиране на работни екипи </a:t>
            </a:r>
            <a:r>
              <a:rPr lang="en-US" sz="1800" dirty="0">
                <a:solidFill>
                  <a:srgbClr val="494398"/>
                </a:solidFill>
                <a:latin typeface="Cambria" panose="02040503050406030204" pitchFamily="18" charset="0"/>
              </a:rPr>
              <a:t>(</a:t>
            </a:r>
            <a:r>
              <a:rPr lang="bg-BG" sz="1800" dirty="0">
                <a:solidFill>
                  <a:srgbClr val="494398"/>
                </a:solidFill>
                <a:latin typeface="Cambria" panose="02040503050406030204" pitchFamily="18" charset="0"/>
              </a:rPr>
              <a:t>университетски преподаватели и ключови библиотекари</a:t>
            </a:r>
            <a:r>
              <a:rPr lang="en-US" sz="1800" dirty="0">
                <a:solidFill>
                  <a:srgbClr val="494398"/>
                </a:solidFill>
                <a:latin typeface="Cambria" panose="02040503050406030204" pitchFamily="18" charset="0"/>
              </a:rPr>
              <a:t>)</a:t>
            </a:r>
            <a:r>
              <a:rPr lang="bg-BG" sz="1800" dirty="0">
                <a:solidFill>
                  <a:srgbClr val="494398"/>
                </a:solidFill>
                <a:latin typeface="Cambria" panose="02040503050406030204" pitchFamily="18" charset="0"/>
              </a:rPr>
              <a:t>, които да провеждат обучителни дейности и да създават интелектуални продукти</a:t>
            </a:r>
            <a:r>
              <a:rPr lang="en-US" sz="1800" dirty="0">
                <a:solidFill>
                  <a:srgbClr val="494398"/>
                </a:solidFill>
                <a:latin typeface="Cambria" panose="02040503050406030204" pitchFamily="18" charset="0"/>
              </a:rPr>
              <a:t>. </a:t>
            </a:r>
            <a:r>
              <a:rPr lang="bg-BG" sz="1800" dirty="0">
                <a:solidFill>
                  <a:srgbClr val="494398"/>
                </a:solidFill>
                <a:latin typeface="Cambria" panose="02040503050406030204" pitchFamily="18" charset="0"/>
              </a:rPr>
              <a:t>Подбор на обществени библиотеки, които да функционират като регионални обучителни центрове</a:t>
            </a:r>
            <a:r>
              <a:rPr lang="en-US" sz="1800" dirty="0">
                <a:solidFill>
                  <a:srgbClr val="494398"/>
                </a:solidFill>
                <a:latin typeface="Cambria" panose="02040503050406030204" pitchFamily="18" charset="0"/>
              </a:rPr>
              <a:t>.</a:t>
            </a:r>
            <a:endParaRPr lang="bg-BG" sz="1800" dirty="0">
              <a:solidFill>
                <a:srgbClr val="494398"/>
              </a:solidFill>
              <a:latin typeface="Cambria" panose="02040503050406030204" pitchFamily="18" charset="0"/>
            </a:endParaRPr>
          </a:p>
        </p:txBody>
      </p:sp>
      <p:pic>
        <p:nvPicPr>
          <p:cNvPr id="1030" name="Picture 6" descr="800+ Cartoon Of Librarians Stock Illustrations, Royalty-Free Vector  Graphics &amp; Clip Art - iStock">
            <a:extLst>
              <a:ext uri="{FF2B5EF4-FFF2-40B4-BE49-F238E27FC236}">
                <a16:creationId xmlns:a16="http://schemas.microsoft.com/office/drawing/2014/main" id="{5CD662C7-C622-7CF5-481B-62D239C42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029" y="1016801"/>
            <a:ext cx="1863109" cy="1552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04C5C4A6-F541-1B43-0E6D-6031FE22C7E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984489"/>
            <a:ext cx="1308135" cy="116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906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F06220C4-1785-2326-8B8F-5CA7031E33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" y="11643"/>
            <a:ext cx="914298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843297"/>
            <a:ext cx="8260998" cy="1325563"/>
          </a:xfrm>
        </p:spPr>
        <p:txBody>
          <a:bodyPr>
            <a:noAutofit/>
          </a:bodyPr>
          <a:lstStyle/>
          <a:p>
            <a:r>
              <a:rPr lang="bg-BG" sz="2000" b="1" i="1" dirty="0">
                <a:solidFill>
                  <a:srgbClr val="002060"/>
                </a:solidFill>
                <a:latin typeface="Cambria" panose="02040503050406030204" pitchFamily="18" charset="0"/>
              </a:rPr>
              <a:t>Ключови библиотекари и обучителни центрове в България</a:t>
            </a:r>
            <a:br>
              <a:rPr lang="bg-BG" sz="2000" b="1" i="1" dirty="0">
                <a:solidFill>
                  <a:srgbClr val="002060"/>
                </a:solidFill>
                <a:latin typeface="Cambria" panose="02040503050406030204" pitchFamily="18" charset="0"/>
              </a:rPr>
            </a:br>
            <a:endParaRPr lang="bg-BG" sz="2000" b="1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2056" name="Content Placeholder 2">
            <a:extLst>
              <a:ext uri="{FF2B5EF4-FFF2-40B4-BE49-F238E27FC236}">
                <a16:creationId xmlns:a16="http://schemas.microsoft.com/office/drawing/2014/main" id="{7E5F0A6E-362C-4299-F027-E783719B48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5034878"/>
              </p:ext>
            </p:extLst>
          </p:nvPr>
        </p:nvGraphicFramePr>
        <p:xfrm>
          <a:off x="9153" y="1988839"/>
          <a:ext cx="4410447" cy="40456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AutoShape 2" descr="89,539 Female Librarian Illustrations - Free Download in SVG, PNG, EPS |  IconScout">
            <a:extLst>
              <a:ext uri="{FF2B5EF4-FFF2-40B4-BE49-F238E27FC236}">
                <a16:creationId xmlns:a16="http://schemas.microsoft.com/office/drawing/2014/main" id="{3C398655-A642-DF1B-6674-00141F54EF3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908720"/>
            <a:ext cx="2672680" cy="2672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841DD243-6503-8E41-A9EB-E1CF4AA4786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984489"/>
            <a:ext cx="1308135" cy="1162347"/>
          </a:xfrm>
          <a:prstGeom prst="rect">
            <a:avLst/>
          </a:prstGeom>
        </p:spPr>
      </p:pic>
      <p:pic>
        <p:nvPicPr>
          <p:cNvPr id="4" name="Картина 3" descr="Картина, която съдържа карта, атлас, диаграма, текст&#10;&#10;Описанието е генерирано автоматично">
            <a:extLst>
              <a:ext uri="{FF2B5EF4-FFF2-40B4-BE49-F238E27FC236}">
                <a16:creationId xmlns:a16="http://schemas.microsoft.com/office/drawing/2014/main" id="{B1296843-D341-9043-1C75-B7B5DD55DD5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737" y="2031641"/>
            <a:ext cx="4704997" cy="305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088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56C70B1-E5FC-9AE5-7B43-1D39C2BF0D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" y="11643"/>
            <a:ext cx="9142984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7B94FE3-54B5-239C-9DF9-79432A489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104" y="938982"/>
            <a:ext cx="7886700" cy="1144714"/>
          </a:xfrm>
        </p:spPr>
        <p:txBody>
          <a:bodyPr>
            <a:normAutofit/>
          </a:bodyPr>
          <a:lstStyle/>
          <a:p>
            <a:pPr algn="just"/>
            <a:r>
              <a:rPr lang="bg-BG" sz="2250" b="1" dirty="0">
                <a:solidFill>
                  <a:srgbClr val="494398"/>
                </a:solidFill>
                <a:latin typeface="Cambria" panose="02040503050406030204" pitchFamily="18" charset="0"/>
              </a:rPr>
              <a:t>Работен пакет</a:t>
            </a:r>
            <a:r>
              <a:rPr lang="en-US" sz="2250" b="1" dirty="0">
                <a:solidFill>
                  <a:srgbClr val="494398"/>
                </a:solidFill>
                <a:latin typeface="Cambria" panose="02040503050406030204" pitchFamily="18" charset="0"/>
              </a:rPr>
              <a:t> n°</a:t>
            </a:r>
            <a:r>
              <a:rPr lang="bg-BG" sz="2250" b="1" dirty="0">
                <a:solidFill>
                  <a:srgbClr val="494398"/>
                </a:solidFill>
                <a:latin typeface="Cambria" panose="02040503050406030204" pitchFamily="18" charset="0"/>
              </a:rPr>
              <a:t>3: Създаване на съдържание и обучения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4C90224-C52C-079B-3B2D-0BB753407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860" y="1946363"/>
            <a:ext cx="8515350" cy="331002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bg-BG" sz="1500" dirty="0">
                <a:solidFill>
                  <a:srgbClr val="4943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Период</a:t>
            </a:r>
            <a:r>
              <a:rPr lang="en-GB" sz="1500" dirty="0">
                <a:solidFill>
                  <a:srgbClr val="494398"/>
                </a:solidFill>
                <a:latin typeface="Cambria" panose="02040503050406030204" pitchFamily="18" charset="0"/>
              </a:rPr>
              <a:t>: </a:t>
            </a:r>
            <a:r>
              <a:rPr lang="bg-BG" sz="1500" b="1" dirty="0">
                <a:solidFill>
                  <a:srgbClr val="494398"/>
                </a:solidFill>
                <a:latin typeface="Cambria" panose="02040503050406030204" pitchFamily="18" charset="0"/>
              </a:rPr>
              <a:t>февруари</a:t>
            </a:r>
            <a:r>
              <a:rPr lang="en-GB" sz="1500" b="1" dirty="0">
                <a:solidFill>
                  <a:srgbClr val="494398"/>
                </a:solidFill>
                <a:latin typeface="Cambria" panose="02040503050406030204" pitchFamily="18" charset="0"/>
              </a:rPr>
              <a:t> 2024 – </a:t>
            </a:r>
            <a:r>
              <a:rPr lang="bg-BG" sz="1500" b="1" dirty="0">
                <a:solidFill>
                  <a:srgbClr val="494398"/>
                </a:solidFill>
                <a:latin typeface="Cambria" panose="02040503050406030204" pitchFamily="18" charset="0"/>
              </a:rPr>
              <a:t>февруари</a:t>
            </a:r>
            <a:r>
              <a:rPr lang="en-GB" sz="1500" b="1" dirty="0">
                <a:solidFill>
                  <a:srgbClr val="494398"/>
                </a:solidFill>
                <a:latin typeface="Cambria" panose="02040503050406030204" pitchFamily="18" charset="0"/>
              </a:rPr>
              <a:t> 2025</a:t>
            </a:r>
            <a:endParaRPr lang="bg-BG" sz="1500" b="1" dirty="0">
              <a:solidFill>
                <a:srgbClr val="494398"/>
              </a:solidFill>
              <a:latin typeface="Cambria" panose="020405030504060302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en-GB" sz="1425" b="1" dirty="0">
              <a:solidFill>
                <a:srgbClr val="494398"/>
              </a:solidFill>
              <a:latin typeface="Cambria" panose="020405030504060302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bg-BG" sz="1425" b="1" dirty="0">
                <a:solidFill>
                  <a:srgbClr val="4943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Основни дейности</a:t>
            </a:r>
            <a:r>
              <a:rPr lang="en-GB" sz="1425" b="1" dirty="0">
                <a:solidFill>
                  <a:srgbClr val="494398"/>
                </a:solidFill>
                <a:latin typeface="Cambria" panose="02040503050406030204" pitchFamily="18" charset="0"/>
              </a:rPr>
              <a:t>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bg-BG" sz="1425" dirty="0">
                <a:solidFill>
                  <a:srgbClr val="494398"/>
                </a:solidFill>
                <a:latin typeface="Cambria" panose="02040503050406030204" pitchFamily="18" charset="0"/>
              </a:rPr>
              <a:t>Обучителни материали, разработени в следните области</a:t>
            </a:r>
            <a:r>
              <a:rPr lang="en-US" sz="1425" dirty="0">
                <a:solidFill>
                  <a:srgbClr val="494398"/>
                </a:solidFill>
                <a:latin typeface="Cambria" panose="02040503050406030204" pitchFamily="18" charset="0"/>
              </a:rPr>
              <a:t>: </a:t>
            </a:r>
            <a:r>
              <a:rPr lang="bg-BG" sz="1425" dirty="0">
                <a:solidFill>
                  <a:srgbClr val="494398"/>
                </a:solidFill>
                <a:latin typeface="Cambria" panose="02040503050406030204" pitchFamily="18" charset="0"/>
              </a:rPr>
              <a:t>Информационна и медийна грамотност</a:t>
            </a:r>
            <a:r>
              <a:rPr lang="en-US" sz="1425" dirty="0">
                <a:solidFill>
                  <a:srgbClr val="494398"/>
                </a:solidFill>
                <a:latin typeface="Cambria" panose="02040503050406030204" pitchFamily="18" charset="0"/>
              </a:rPr>
              <a:t>, </a:t>
            </a:r>
            <a:r>
              <a:rPr lang="bg-BG" sz="1425" dirty="0">
                <a:solidFill>
                  <a:srgbClr val="494398"/>
                </a:solidFill>
                <a:latin typeface="Cambria" panose="02040503050406030204" pitchFamily="18" charset="0"/>
              </a:rPr>
              <a:t>Фалшиви новини и дезинформация, Гемификация в библиотеките</a:t>
            </a:r>
            <a:r>
              <a:rPr lang="en-US" sz="1425" dirty="0">
                <a:solidFill>
                  <a:srgbClr val="494398"/>
                </a:solidFill>
                <a:latin typeface="Cambria" panose="02040503050406030204" pitchFamily="18" charset="0"/>
              </a:rPr>
              <a:t>;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bg-BG" sz="1425" dirty="0">
                <a:solidFill>
                  <a:srgbClr val="494398"/>
                </a:solidFill>
                <a:latin typeface="Cambria" panose="02040503050406030204" pitchFamily="18" charset="0"/>
              </a:rPr>
              <a:t>Паралелни обучения за ключови библиотекари </a:t>
            </a:r>
            <a:r>
              <a:rPr lang="en-US" sz="1425" dirty="0">
                <a:solidFill>
                  <a:srgbClr val="494398"/>
                </a:solidFill>
                <a:latin typeface="Cambria" panose="02040503050406030204" pitchFamily="18" charset="0"/>
              </a:rPr>
              <a:t>(</a:t>
            </a:r>
            <a:r>
              <a:rPr lang="bg-BG" sz="1425" dirty="0">
                <a:solidFill>
                  <a:srgbClr val="494398"/>
                </a:solidFill>
                <a:latin typeface="Cambria" panose="02040503050406030204" pitchFamily="18" charset="0"/>
              </a:rPr>
              <a:t>януари</a:t>
            </a:r>
            <a:r>
              <a:rPr lang="en-US" sz="1425" dirty="0">
                <a:solidFill>
                  <a:srgbClr val="494398"/>
                </a:solidFill>
                <a:latin typeface="Cambria" panose="02040503050406030204" pitchFamily="18" charset="0"/>
              </a:rPr>
              <a:t> 202</a:t>
            </a:r>
            <a:r>
              <a:rPr lang="bg-BG" sz="1425" dirty="0">
                <a:solidFill>
                  <a:srgbClr val="494398"/>
                </a:solidFill>
                <a:latin typeface="Cambria" panose="02040503050406030204" pitchFamily="18" charset="0"/>
              </a:rPr>
              <a:t>5</a:t>
            </a:r>
            <a:r>
              <a:rPr lang="en-US" sz="1425" dirty="0">
                <a:solidFill>
                  <a:srgbClr val="494398"/>
                </a:solidFill>
                <a:latin typeface="Cambria" panose="02040503050406030204" pitchFamily="18" charset="0"/>
              </a:rPr>
              <a:t> </a:t>
            </a:r>
            <a:r>
              <a:rPr lang="bg-BG" sz="1425" dirty="0">
                <a:solidFill>
                  <a:srgbClr val="494398"/>
                </a:solidFill>
                <a:latin typeface="Cambria" panose="02040503050406030204" pitchFamily="18" charset="0"/>
              </a:rPr>
              <a:t>в Гърция и февруари </a:t>
            </a:r>
            <a:r>
              <a:rPr lang="en-US" sz="1425" dirty="0">
                <a:solidFill>
                  <a:srgbClr val="494398"/>
                </a:solidFill>
                <a:latin typeface="Cambria" panose="02040503050406030204" pitchFamily="18" charset="0"/>
              </a:rPr>
              <a:t>2025</a:t>
            </a:r>
            <a:r>
              <a:rPr lang="bg-BG" sz="1425" dirty="0">
                <a:solidFill>
                  <a:srgbClr val="494398"/>
                </a:solidFill>
                <a:latin typeface="Cambria" panose="02040503050406030204" pitchFamily="18" charset="0"/>
              </a:rPr>
              <a:t> в България</a:t>
            </a:r>
            <a:r>
              <a:rPr lang="en-US" sz="1425" dirty="0">
                <a:solidFill>
                  <a:srgbClr val="494398"/>
                </a:solidFill>
                <a:latin typeface="Cambria" panose="02040503050406030204" pitchFamily="18" charset="0"/>
              </a:rPr>
              <a:t>).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bg-BG" sz="1425" b="1" dirty="0">
                <a:solidFill>
                  <a:srgbClr val="4943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Специфични задачи</a:t>
            </a:r>
            <a:r>
              <a:rPr lang="en-GB" sz="1425" b="1" dirty="0">
                <a:solidFill>
                  <a:srgbClr val="494398"/>
                </a:solidFill>
                <a:latin typeface="Cambria" panose="02040503050406030204" pitchFamily="18" charset="0"/>
              </a:rPr>
              <a:t>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bg-BG" sz="1425" dirty="0">
                <a:solidFill>
                  <a:srgbClr val="494398"/>
                </a:solidFill>
                <a:latin typeface="Cambria" panose="02040503050406030204" pitchFamily="18" charset="0"/>
              </a:rPr>
              <a:t>УниБИТ и </a:t>
            </a:r>
            <a:r>
              <a:rPr lang="en-GB" sz="1425" dirty="0">
                <a:solidFill>
                  <a:srgbClr val="494398"/>
                </a:solidFill>
                <a:latin typeface="Cambria" panose="02040503050406030204" pitchFamily="18" charset="0"/>
              </a:rPr>
              <a:t>IHU </a:t>
            </a:r>
            <a:r>
              <a:rPr lang="bg-BG" sz="1425" dirty="0">
                <a:solidFill>
                  <a:srgbClr val="494398"/>
                </a:solidFill>
                <a:latin typeface="Cambria" panose="02040503050406030204" pitchFamily="18" charset="0"/>
              </a:rPr>
              <a:t>създават съдържание в четирите области</a:t>
            </a:r>
            <a:r>
              <a:rPr lang="en-GB" sz="1425" dirty="0">
                <a:solidFill>
                  <a:srgbClr val="494398"/>
                </a:solidFill>
                <a:latin typeface="Cambria" panose="02040503050406030204" pitchFamily="18" charset="0"/>
              </a:rPr>
              <a:t>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sz="1425" dirty="0">
                <a:solidFill>
                  <a:srgbClr val="494398"/>
                </a:solidFill>
                <a:latin typeface="Cambria" panose="02040503050406030204" pitchFamily="18" charset="0"/>
              </a:rPr>
              <a:t>NLL, GLB, ANBPR, DGLAB, IHU </a:t>
            </a:r>
            <a:r>
              <a:rPr lang="bg-BG" sz="1425" dirty="0">
                <a:solidFill>
                  <a:srgbClr val="494398"/>
                </a:solidFill>
                <a:latin typeface="Cambria" panose="02040503050406030204" pitchFamily="18" charset="0"/>
              </a:rPr>
              <a:t>организират работата на персонала и ключовите библиотекари, свързана с оценката и оптимизирането на представените материали</a:t>
            </a:r>
            <a:r>
              <a:rPr lang="en-GB" sz="1425" dirty="0">
                <a:solidFill>
                  <a:srgbClr val="494398"/>
                </a:solidFill>
                <a:latin typeface="Cambria" panose="02040503050406030204" pitchFamily="18" charset="0"/>
              </a:rPr>
              <a:t>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bg-BG" sz="1425" dirty="0">
                <a:solidFill>
                  <a:srgbClr val="494398"/>
                </a:solidFill>
                <a:latin typeface="Cambria" panose="02040503050406030204" pitchFamily="18" charset="0"/>
              </a:rPr>
              <a:t>УниБИТ и </a:t>
            </a:r>
            <a:r>
              <a:rPr lang="en-GB" sz="1425" dirty="0">
                <a:solidFill>
                  <a:srgbClr val="494398"/>
                </a:solidFill>
                <a:latin typeface="Cambria" panose="02040503050406030204" pitchFamily="18" charset="0"/>
              </a:rPr>
              <a:t>IHU </a:t>
            </a:r>
            <a:r>
              <a:rPr lang="bg-BG" sz="1425" dirty="0">
                <a:solidFill>
                  <a:srgbClr val="494398"/>
                </a:solidFill>
                <a:latin typeface="Cambria" panose="02040503050406030204" pitchFamily="18" charset="0"/>
              </a:rPr>
              <a:t>организират 2 обучения за ключовите библиотекари</a:t>
            </a:r>
            <a:r>
              <a:rPr lang="en-GB" sz="1425" dirty="0">
                <a:solidFill>
                  <a:srgbClr val="494398"/>
                </a:solidFill>
                <a:latin typeface="Cambria" panose="02040503050406030204" pitchFamily="18" charset="0"/>
              </a:rPr>
              <a:t>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bg-BG" sz="1425" dirty="0">
                <a:solidFill>
                  <a:srgbClr val="4943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Резултати</a:t>
            </a:r>
            <a:r>
              <a:rPr lang="en-GB" sz="1425" dirty="0">
                <a:solidFill>
                  <a:srgbClr val="494398"/>
                </a:solidFill>
                <a:latin typeface="Cambria" panose="02040503050406030204" pitchFamily="18" charset="0"/>
              </a:rPr>
              <a:t>: 1. </a:t>
            </a:r>
            <a:r>
              <a:rPr lang="bg-BG" sz="1425" dirty="0">
                <a:solidFill>
                  <a:srgbClr val="494398"/>
                </a:solidFill>
                <a:latin typeface="Cambria" panose="02040503050406030204" pitchFamily="18" charset="0"/>
              </a:rPr>
              <a:t>разработено теоретично учебно съдържание и </a:t>
            </a:r>
            <a:r>
              <a:rPr lang="en-US" sz="1425" dirty="0">
                <a:solidFill>
                  <a:srgbClr val="494398"/>
                </a:solidFill>
                <a:latin typeface="Cambria" panose="02040503050406030204" pitchFamily="18" charset="0"/>
              </a:rPr>
              <a:t>2. </a:t>
            </a:r>
            <a:r>
              <a:rPr lang="bg-BG" sz="1425" dirty="0">
                <a:solidFill>
                  <a:srgbClr val="494398"/>
                </a:solidFill>
                <a:latin typeface="Cambria" panose="02040503050406030204" pitchFamily="18" charset="0"/>
              </a:rPr>
              <a:t>обучен международен екип </a:t>
            </a:r>
            <a:r>
              <a:rPr lang="en-US" sz="1425" dirty="0">
                <a:solidFill>
                  <a:srgbClr val="494398"/>
                </a:solidFill>
                <a:latin typeface="Cambria" panose="02040503050406030204" pitchFamily="18" charset="0"/>
              </a:rPr>
              <a:t>(</a:t>
            </a:r>
            <a:r>
              <a:rPr lang="bg-BG" sz="1425" dirty="0">
                <a:solidFill>
                  <a:srgbClr val="494398"/>
                </a:solidFill>
                <a:latin typeface="Cambria" panose="02040503050406030204" pitchFamily="18" charset="0"/>
              </a:rPr>
              <a:t>2</a:t>
            </a:r>
            <a:r>
              <a:rPr lang="en-US" sz="1425" dirty="0">
                <a:solidFill>
                  <a:srgbClr val="494398"/>
                </a:solidFill>
                <a:latin typeface="Cambria" panose="02040503050406030204" pitchFamily="18" charset="0"/>
              </a:rPr>
              <a:t> </a:t>
            </a:r>
            <a:r>
              <a:rPr lang="bg-BG" sz="1425" dirty="0">
                <a:solidFill>
                  <a:srgbClr val="494398"/>
                </a:solidFill>
                <a:latin typeface="Cambria" panose="02040503050406030204" pitchFamily="18" charset="0"/>
              </a:rPr>
              <a:t>групи от </a:t>
            </a:r>
            <a:r>
              <a:rPr lang="en-US" sz="1425" dirty="0">
                <a:solidFill>
                  <a:srgbClr val="494398"/>
                </a:solidFill>
                <a:latin typeface="Cambria" panose="02040503050406030204" pitchFamily="18" charset="0"/>
              </a:rPr>
              <a:t>30 </a:t>
            </a:r>
            <a:r>
              <a:rPr lang="bg-BG" sz="1425" dirty="0">
                <a:solidFill>
                  <a:srgbClr val="494398"/>
                </a:solidFill>
                <a:latin typeface="Cambria" panose="02040503050406030204" pitchFamily="18" charset="0"/>
              </a:rPr>
              <a:t>библиотекари</a:t>
            </a:r>
            <a:r>
              <a:rPr lang="en-US" sz="1425" dirty="0">
                <a:solidFill>
                  <a:srgbClr val="494398"/>
                </a:solidFill>
                <a:latin typeface="Cambria" panose="02040503050406030204" pitchFamily="18" charset="0"/>
              </a:rPr>
              <a:t>).</a:t>
            </a:r>
            <a:endParaRPr lang="bg-BG" sz="1425" b="1" dirty="0">
              <a:solidFill>
                <a:srgbClr val="494398"/>
              </a:solidFill>
              <a:latin typeface="Cambria" panose="02040503050406030204" pitchFamily="18" charset="0"/>
            </a:endParaRPr>
          </a:p>
        </p:txBody>
      </p:sp>
      <p:pic>
        <p:nvPicPr>
          <p:cNvPr id="10242" name="Picture 2" descr="Content Vectors &amp; Illustrations for Free Download | Freepik">
            <a:extLst>
              <a:ext uri="{FF2B5EF4-FFF2-40B4-BE49-F238E27FC236}">
                <a16:creationId xmlns:a16="http://schemas.microsoft.com/office/drawing/2014/main" id="{6CDD0168-D10C-D7DB-BAB4-64445F6A7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5" y="1570993"/>
            <a:ext cx="1818610" cy="12114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FEABCF05-AB84-ABD3-72A5-5CFC9C6E0A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984489"/>
            <a:ext cx="1308135" cy="116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894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CDBC6EDA-E07C-7F36-FB88-B3339748F8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" y="11643"/>
            <a:ext cx="9142984" cy="6858000"/>
          </a:xfrm>
          <a:prstGeom prst="rect">
            <a:avLst/>
          </a:prstGeom>
        </p:spPr>
      </p:pic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6701" y="1119451"/>
            <a:ext cx="6336704" cy="781540"/>
          </a:xfrm>
        </p:spPr>
        <p:txBody>
          <a:bodyPr>
            <a:normAutofit/>
          </a:bodyPr>
          <a:lstStyle/>
          <a:p>
            <a:r>
              <a:rPr lang="bg-BG" sz="2400" b="1" i="1" dirty="0">
                <a:solidFill>
                  <a:srgbClr val="002060"/>
                </a:solidFill>
                <a:latin typeface="Cambria" panose="02040503050406030204" pitchFamily="18" charset="0"/>
              </a:rPr>
              <a:t>Оценка на учебните модули на </a:t>
            </a:r>
            <a:r>
              <a:rPr lang="en-US" sz="2400" b="1" i="1" dirty="0" err="1">
                <a:solidFill>
                  <a:srgbClr val="002060"/>
                </a:solidFill>
                <a:latin typeface="Cambria" panose="02040503050406030204" pitchFamily="18" charset="0"/>
              </a:rPr>
              <a:t>NEDLib</a:t>
            </a:r>
            <a:endParaRPr lang="en-US" sz="240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71333" y="1983512"/>
            <a:ext cx="7886700" cy="46921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sz="1800" dirty="0">
                <a:latin typeface="Cambria" panose="02040503050406030204" pitchFamily="18" charset="0"/>
                <a:ea typeface="Cambria" panose="02040503050406030204" pitchFamily="18" charset="0"/>
              </a:rPr>
              <a:t>Първите резултати на проекта бяха представени и </a:t>
            </a:r>
            <a:br>
              <a:rPr lang="en-GB" sz="18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bg-BG" sz="1800" dirty="0">
                <a:latin typeface="Cambria" panose="02040503050406030204" pitchFamily="18" charset="0"/>
                <a:ea typeface="Cambria" panose="02040503050406030204" pitchFamily="18" charset="0"/>
              </a:rPr>
              <a:t>дискутирани на конференцията на ЕБЛИДА </a:t>
            </a:r>
            <a:br>
              <a:rPr lang="en-GB" sz="18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bg-BG" sz="1800" dirty="0">
                <a:latin typeface="Cambria" panose="02040503050406030204" pitchFamily="18" charset="0"/>
                <a:ea typeface="Cambria" panose="02040503050406030204" pitchFamily="18" charset="0"/>
              </a:rPr>
              <a:t>в Лисабон на 09.04.24 в рамките на уъркшопа </a:t>
            </a:r>
            <a:br>
              <a:rPr lang="en-GB" sz="18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</a:rPr>
              <a:t>“The knowledge gap, the generation gap”</a:t>
            </a:r>
            <a:r>
              <a:rPr lang="bg-BG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br>
              <a:rPr lang="en-GB" sz="18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bg-BG" sz="1800" dirty="0">
                <a:latin typeface="Cambria" panose="02040503050406030204" pitchFamily="18" charset="0"/>
                <a:ea typeface="Cambria" panose="02040503050406030204" pitchFamily="18" charset="0"/>
              </a:rPr>
              <a:t>с участието на 40 библиотекари</a:t>
            </a:r>
            <a:r>
              <a:rPr lang="en-GB" sz="18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bg-BG" sz="1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" name="Картина 7">
            <a:extLst>
              <a:ext uri="{FF2B5EF4-FFF2-40B4-BE49-F238E27FC236}">
                <a16:creationId xmlns:a16="http://schemas.microsoft.com/office/drawing/2014/main" id="{1CCF274A-000E-6C2B-9E64-9742FB7B56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984489"/>
            <a:ext cx="1308135" cy="1162347"/>
          </a:xfrm>
          <a:prstGeom prst="rect">
            <a:avLst/>
          </a:prstGeom>
        </p:spPr>
      </p:pic>
      <p:pic>
        <p:nvPicPr>
          <p:cNvPr id="9220" name="Picture 4" descr="No photo description available.">
            <a:extLst>
              <a:ext uri="{FF2B5EF4-FFF2-40B4-BE49-F238E27FC236}">
                <a16:creationId xmlns:a16="http://schemas.microsoft.com/office/drawing/2014/main" id="{96F0F41C-17FA-9DCD-29C9-0E6B4FB0D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12" y="3417007"/>
            <a:ext cx="3863053" cy="2897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No photo description available.">
            <a:extLst>
              <a:ext uri="{FF2B5EF4-FFF2-40B4-BE49-F238E27FC236}">
                <a16:creationId xmlns:a16="http://schemas.microsoft.com/office/drawing/2014/main" id="{ADF578A9-6363-1898-A502-17AE8953C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012" y="4092445"/>
            <a:ext cx="3173470" cy="2380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No photo description available.">
            <a:extLst>
              <a:ext uri="{FF2B5EF4-FFF2-40B4-BE49-F238E27FC236}">
                <a16:creationId xmlns:a16="http://schemas.microsoft.com/office/drawing/2014/main" id="{D0C1F041-C525-AAB7-CA56-72C195CB8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197" y="1516546"/>
            <a:ext cx="3163675" cy="2372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568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3CA94B1F-0F8D-B522-7F34-4CE48F68F1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" y="11643"/>
            <a:ext cx="9142984" cy="6858000"/>
          </a:xfrm>
          <a:prstGeom prst="rect">
            <a:avLst/>
          </a:prstGeom>
        </p:spPr>
      </p:pic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501724" y="995962"/>
            <a:ext cx="8462763" cy="1325563"/>
          </a:xfrm>
        </p:spPr>
        <p:txBody>
          <a:bodyPr>
            <a:normAutofit/>
          </a:bodyPr>
          <a:lstStyle/>
          <a:p>
            <a:r>
              <a:rPr lang="bg-BG" sz="2400" b="1" i="1" dirty="0">
                <a:solidFill>
                  <a:srgbClr val="002060"/>
                </a:solidFill>
                <a:latin typeface="Cambria" panose="02040503050406030204" pitchFamily="18" charset="0"/>
              </a:rPr>
              <a:t>Учебни цели на Модул 1 – Информационна грамотност</a:t>
            </a:r>
            <a:endParaRPr lang="en-US" sz="280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79513" y="1659109"/>
            <a:ext cx="7886700" cy="462017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bg-BG" sz="2000" dirty="0">
                <a:latin typeface="Cambria" panose="02040503050406030204" pitchFamily="18" charset="0"/>
                <a:ea typeface="Cambria" panose="02040503050406030204" pitchFamily="18" charset="0"/>
              </a:rPr>
              <a:t>Цели да развие умения за:</a:t>
            </a:r>
          </a:p>
          <a:p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Идентифициране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 на обхвата на </a:t>
            </a:r>
            <a:r>
              <a:rPr lang="ru-RU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необходимата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 информация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Ефективен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достъп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 до </a:t>
            </a:r>
            <a:r>
              <a:rPr lang="ru-RU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необходимата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 информация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Критично </a:t>
            </a:r>
            <a:r>
              <a:rPr lang="ru-RU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оценяване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 на </a:t>
            </a:r>
            <a:r>
              <a:rPr lang="ru-RU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източниците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 на информация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Ефективно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използване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 на информация за </a:t>
            </a:r>
            <a:r>
              <a:rPr lang="ru-RU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конкретни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 цели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 Развитие на </a:t>
            </a:r>
            <a:r>
              <a:rPr lang="ru-RU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цифрови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 умения и компетенции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Етично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 и законно </a:t>
            </a:r>
            <a:r>
              <a:rPr lang="ru-RU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използване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 на </a:t>
            </a:r>
            <a:r>
              <a:rPr lang="ru-RU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информацията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bg-BG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194" name="Picture 2" descr="Artificial Intelligence, Teaching and Information Literacy: Concerns and  Opportunities (Virtual Event) | Ohio State University Libraries">
            <a:extLst>
              <a:ext uri="{FF2B5EF4-FFF2-40B4-BE49-F238E27FC236}">
                <a16:creationId xmlns:a16="http://schemas.microsoft.com/office/drawing/2014/main" id="{7A1EEA8E-EDD6-A3F6-B0B4-76655DB989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123" y="4149080"/>
            <a:ext cx="2038227" cy="1889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Картина 7">
            <a:extLst>
              <a:ext uri="{FF2B5EF4-FFF2-40B4-BE49-F238E27FC236}">
                <a16:creationId xmlns:a16="http://schemas.microsoft.com/office/drawing/2014/main" id="{6A5E5D89-3880-48A9-E30D-16FD3291AE6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984489"/>
            <a:ext cx="1308135" cy="1162347"/>
          </a:xfrm>
          <a:prstGeom prst="rect">
            <a:avLst/>
          </a:prstGeom>
        </p:spPr>
      </p:pic>
      <p:pic>
        <p:nvPicPr>
          <p:cNvPr id="8196" name="Picture 4" descr="6,900+ Information Literacy Stock Illustrations, Royalty-Free Vector  Graphics &amp; Clip Art - iStock | Collaboration, Critical thinking">
            <a:extLst>
              <a:ext uri="{FF2B5EF4-FFF2-40B4-BE49-F238E27FC236}">
                <a16:creationId xmlns:a16="http://schemas.microsoft.com/office/drawing/2014/main" id="{3376830E-8910-7A12-E559-1D3AB6D94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830122"/>
            <a:ext cx="2266578" cy="195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34551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1069</Words>
  <Application>Microsoft Office PowerPoint</Application>
  <PresentationFormat>Презентация на цял екран (4:3)</PresentationFormat>
  <Paragraphs>105</Paragraphs>
  <Slides>14</Slides>
  <Notes>5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8</vt:i4>
      </vt:variant>
      <vt:variant>
        <vt:lpstr>Тема</vt:lpstr>
      </vt:variant>
      <vt:variant>
        <vt:i4>4</vt:i4>
      </vt:variant>
      <vt:variant>
        <vt:lpstr>Заглавия на слайдовете</vt:lpstr>
      </vt:variant>
      <vt:variant>
        <vt:i4>14</vt:i4>
      </vt:variant>
    </vt:vector>
  </HeadingPairs>
  <TitlesOfParts>
    <vt:vector size="26" baseType="lpstr">
      <vt:lpstr>Arial</vt:lpstr>
      <vt:lpstr>Calibri</vt:lpstr>
      <vt:lpstr>Calibri Light</vt:lpstr>
      <vt:lpstr>Cambria</vt:lpstr>
      <vt:lpstr>Constantia</vt:lpstr>
      <vt:lpstr>Gabriela</vt:lpstr>
      <vt:lpstr>Georgia</vt:lpstr>
      <vt:lpstr>Wingdings</vt:lpstr>
      <vt:lpstr>Office Theme</vt:lpstr>
      <vt:lpstr>Тема на Office</vt:lpstr>
      <vt:lpstr>1_Тема на Office</vt:lpstr>
      <vt:lpstr>2_Тема на Office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Работен пакет n°2: Подбор на библиотекари</vt:lpstr>
      <vt:lpstr>Ключови библиотекари и обучителни центрове в България </vt:lpstr>
      <vt:lpstr>Работен пакет n°3: Създаване на съдържание и обучения</vt:lpstr>
      <vt:lpstr>Оценка на учебните модули на NEDLib</vt:lpstr>
      <vt:lpstr>Учебни цели на Модул 1 – Информационна грамотност</vt:lpstr>
      <vt:lpstr>Учебни цели на Модул 2 – Медийна грамотност</vt:lpstr>
      <vt:lpstr>Учебни цели на Модул 3 – Дезинформация и фалшиви новини</vt:lpstr>
      <vt:lpstr>Учебни цели на Модул 4 – Гемификация в библиотеките</vt:lpstr>
      <vt:lpstr>Следващи стъпки</vt:lpstr>
      <vt:lpstr>Презентация на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Tanya</dc:creator>
  <cp:lastModifiedBy>Svetoslava Dimitrova</cp:lastModifiedBy>
  <cp:revision>31</cp:revision>
  <dcterms:created xsi:type="dcterms:W3CDTF">2022-10-10T11:02:00Z</dcterms:created>
  <dcterms:modified xsi:type="dcterms:W3CDTF">2024-10-12T13:07:59Z</dcterms:modified>
</cp:coreProperties>
</file>